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y Dowse" initials="AD" lastIdx="12" clrIdx="0">
    <p:extLst>
      <p:ext uri="{19B8F6BF-5375-455C-9EA6-DF929625EA0E}">
        <p15:presenceInfo xmlns:p15="http://schemas.microsoft.com/office/powerpoint/2012/main" userId="0a4381d35b3f9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F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BA935-C196-4AE5-A61E-E13F96F4CE55}" v="61" dt="2021-04-28T04:33:05.083"/>
    <p1510:client id="{9C1D706E-2273-4D3C-91F5-0B7E9E29A284}" v="5" dt="2021-04-28T04:11:35.339"/>
    <p1510:client id="{A5CB00CF-1277-364B-8608-E6C88862F734}" v="88" dt="2021-04-28T05:52:13.027"/>
    <p1510:client id="{B74253F6-3C22-462D-8FBB-FD0158B3E200}" v="60" vWet="61" dt="2021-04-28T04:23:11.166"/>
    <p1510:client id="{E20EFCD6-B415-492E-B893-FC4820D09722}" v="8169" dt="2021-04-29T03:48:39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>
        <p:scale>
          <a:sx n="25" d="100"/>
          <a:sy n="25" d="100"/>
        </p:scale>
        <p:origin x="12" y="-2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42657-52F5-E941-983C-3448FCF8F25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FAF3-62D9-374D-9DB6-6B4F400B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9FAF3-62D9-374D-9DB6-6B4F400B7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9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5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B623-2514-A14A-8F05-68D8B4D38F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179E-6EE3-1641-84FC-9D439E2B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8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57">
            <a:extLst>
              <a:ext uri="{FF2B5EF4-FFF2-40B4-BE49-F238E27FC236}">
                <a16:creationId xmlns:a16="http://schemas.microsoft.com/office/drawing/2014/main" id="{90557353-8D55-6E48-82F3-796926BAE20A}"/>
              </a:ext>
            </a:extLst>
          </p:cNvPr>
          <p:cNvSpPr/>
          <p:nvPr/>
        </p:nvSpPr>
        <p:spPr>
          <a:xfrm>
            <a:off x="18911629" y="17006869"/>
            <a:ext cx="6285513" cy="9494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57">
            <a:extLst>
              <a:ext uri="{FF2B5EF4-FFF2-40B4-BE49-F238E27FC236}">
                <a16:creationId xmlns:a16="http://schemas.microsoft.com/office/drawing/2014/main" id="{B38BEA16-A20A-A348-9088-CDBC0F634AFB}"/>
              </a:ext>
            </a:extLst>
          </p:cNvPr>
          <p:cNvSpPr/>
          <p:nvPr/>
        </p:nvSpPr>
        <p:spPr>
          <a:xfrm>
            <a:off x="25832046" y="16987551"/>
            <a:ext cx="6285513" cy="9494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57">
            <a:extLst>
              <a:ext uri="{FF2B5EF4-FFF2-40B4-BE49-F238E27FC236}">
                <a16:creationId xmlns:a16="http://schemas.microsoft.com/office/drawing/2014/main" id="{CD4D5F9B-7C7A-BD46-B1FE-47186DB46770}"/>
              </a:ext>
            </a:extLst>
          </p:cNvPr>
          <p:cNvSpPr/>
          <p:nvPr/>
        </p:nvSpPr>
        <p:spPr>
          <a:xfrm>
            <a:off x="12060343" y="16961295"/>
            <a:ext cx="6285513" cy="9494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57">
            <a:extLst>
              <a:ext uri="{FF2B5EF4-FFF2-40B4-BE49-F238E27FC236}">
                <a16:creationId xmlns:a16="http://schemas.microsoft.com/office/drawing/2014/main" id="{AB6115CD-E237-F14B-9DF2-70741D1D42CF}"/>
              </a:ext>
            </a:extLst>
          </p:cNvPr>
          <p:cNvSpPr/>
          <p:nvPr/>
        </p:nvSpPr>
        <p:spPr>
          <a:xfrm>
            <a:off x="25848478" y="6552955"/>
            <a:ext cx="6285513" cy="9494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57">
            <a:extLst>
              <a:ext uri="{FF2B5EF4-FFF2-40B4-BE49-F238E27FC236}">
                <a16:creationId xmlns:a16="http://schemas.microsoft.com/office/drawing/2014/main" id="{E2AF6A31-84FA-E540-AB7E-FC5D31CED1A2}"/>
              </a:ext>
            </a:extLst>
          </p:cNvPr>
          <p:cNvSpPr/>
          <p:nvPr/>
        </p:nvSpPr>
        <p:spPr>
          <a:xfrm>
            <a:off x="18907522" y="6548463"/>
            <a:ext cx="6285513" cy="9494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6B641DD-5A41-44A9-9354-97C1A30C8385}"/>
              </a:ext>
            </a:extLst>
          </p:cNvPr>
          <p:cNvSpPr/>
          <p:nvPr/>
        </p:nvSpPr>
        <p:spPr>
          <a:xfrm>
            <a:off x="11961264" y="6548463"/>
            <a:ext cx="6285513" cy="9494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862ABFD-A3E9-9242-A6E9-BC2B7E4A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83" y="5364424"/>
            <a:ext cx="8900445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The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261148-89CF-3C4D-B7D9-06E8055CFB86}"/>
              </a:ext>
            </a:extLst>
          </p:cNvPr>
          <p:cNvSpPr txBox="1"/>
          <p:nvPr/>
        </p:nvSpPr>
        <p:spPr>
          <a:xfrm>
            <a:off x="26153746" y="6865230"/>
            <a:ext cx="5287996" cy="69724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Aft>
                <a:spcPts val="1200"/>
              </a:spcAft>
              <a:defRPr/>
            </a:pPr>
            <a:r>
              <a:rPr lang="en-US" sz="5000" b="1" dirty="0">
                <a:latin typeface="+mj-lt"/>
              </a:rPr>
              <a:t>Leukoplakia</a:t>
            </a:r>
          </a:p>
        </p:txBody>
      </p:sp>
      <p:sp>
        <p:nvSpPr>
          <p:cNvPr id="79" name="Rectangle 5">
            <a:extLst>
              <a:ext uri="{FF2B5EF4-FFF2-40B4-BE49-F238E27FC236}">
                <a16:creationId xmlns:a16="http://schemas.microsoft.com/office/drawing/2014/main" id="{3F66BEF7-85D8-3D49-BA9B-28086087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189" y="1196106"/>
            <a:ext cx="32319078" cy="206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14" rIns="91243" bIns="45614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Designing a Hands-On Oral Cancer Diagnosis Training Model of the Tongue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>
                <a:latin typeface="+mn-lt"/>
                <a:ea typeface="Arial" charset="0"/>
              </a:rPr>
              <a:t>Abby Dowse (agd7@rice.edu), Brandon Chen (bac10@rice.edu) &amp; Lily Didcock (lgd1@rice.edu)</a:t>
            </a:r>
            <a:endParaRPr lang="en-US" altLang="en-US" sz="4400" dirty="0">
              <a:latin typeface="+mn-lt"/>
              <a:ea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B18E63E-E43D-8A46-905F-1FB45072A033}"/>
              </a:ext>
            </a:extLst>
          </p:cNvPr>
          <p:cNvSpPr/>
          <p:nvPr/>
        </p:nvSpPr>
        <p:spPr>
          <a:xfrm>
            <a:off x="-1" y="4319578"/>
            <a:ext cx="43891200" cy="3727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768011-C82F-4D40-B104-19B01A198FCD}"/>
              </a:ext>
            </a:extLst>
          </p:cNvPr>
          <p:cNvSpPr txBox="1"/>
          <p:nvPr/>
        </p:nvSpPr>
        <p:spPr>
          <a:xfrm>
            <a:off x="38653374" y="30957963"/>
            <a:ext cx="5027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>
                <a:solidFill>
                  <a:schemeClr val="bg1"/>
                </a:solidFill>
                <a:latin typeface="Lucida Fax" panose="02060602050505020204" pitchFamily="18" charset="77"/>
                <a:cs typeface="Lucida Grande" panose="020B0600040502020204" pitchFamily="34" charset="0"/>
              </a:rPr>
              <a:t>College of</a:t>
            </a:r>
          </a:p>
          <a:p>
            <a:r>
              <a:rPr lang="en-US" sz="4800">
                <a:solidFill>
                  <a:schemeClr val="bg1"/>
                </a:solidFill>
                <a:latin typeface="Lucida Fax" panose="02060602050505020204" pitchFamily="18" charset="77"/>
                <a:cs typeface="Lucida Grande" panose="020B0600040502020204" pitchFamily="34" charset="0"/>
              </a:rPr>
              <a:t>Arts &amp; Sciences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E2E699-3BBE-4D47-8562-F06AB1E59799}"/>
              </a:ext>
            </a:extLst>
          </p:cNvPr>
          <p:cNvSpPr txBox="1"/>
          <p:nvPr/>
        </p:nvSpPr>
        <p:spPr>
          <a:xfrm>
            <a:off x="19345459" y="6866236"/>
            <a:ext cx="5287996" cy="69724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Aft>
                <a:spcPts val="1200"/>
              </a:spcAft>
              <a:defRPr/>
            </a:pPr>
            <a:r>
              <a:rPr lang="en-US" sz="5000" b="1" dirty="0" err="1">
                <a:latin typeface="+mj-lt"/>
              </a:rPr>
              <a:t>Erythroplakia</a:t>
            </a:r>
            <a:endParaRPr lang="en-US" sz="5000" b="1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AADCE6-0968-4141-BC39-FEE6D872A86F}"/>
              </a:ext>
            </a:extLst>
          </p:cNvPr>
          <p:cNvSpPr txBox="1"/>
          <p:nvPr/>
        </p:nvSpPr>
        <p:spPr>
          <a:xfrm>
            <a:off x="11966588" y="17450908"/>
            <a:ext cx="6285513" cy="7040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Aft>
                <a:spcPts val="1200"/>
              </a:spcAft>
              <a:defRPr/>
            </a:pPr>
            <a:r>
              <a:rPr lang="en-US" sz="5000" b="1">
                <a:latin typeface="+mj-lt"/>
              </a:rPr>
              <a:t>Pyogenic Granuloma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596373-88B0-401B-83FF-9685744F0163}"/>
              </a:ext>
            </a:extLst>
          </p:cNvPr>
          <p:cNvSpPr txBox="1"/>
          <p:nvPr/>
        </p:nvSpPr>
        <p:spPr>
          <a:xfrm>
            <a:off x="19323709" y="17392145"/>
            <a:ext cx="5287996" cy="69724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Aft>
                <a:spcPts val="1200"/>
              </a:spcAft>
              <a:defRPr/>
            </a:pPr>
            <a:r>
              <a:rPr lang="en-US" sz="5000" b="1">
                <a:latin typeface="+mj-lt"/>
              </a:rPr>
              <a:t>Lichen Planus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9AAA40-DA37-4323-8836-75334D873E6B}"/>
              </a:ext>
            </a:extLst>
          </p:cNvPr>
          <p:cNvSpPr txBox="1"/>
          <p:nvPr/>
        </p:nvSpPr>
        <p:spPr>
          <a:xfrm>
            <a:off x="26133212" y="17432302"/>
            <a:ext cx="5287996" cy="69724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Aft>
                <a:spcPts val="1200"/>
              </a:spcAft>
              <a:defRPr/>
            </a:pPr>
            <a:r>
              <a:rPr lang="en-US" sz="5000" b="1">
                <a:latin typeface="+mj-lt"/>
              </a:rPr>
              <a:t>Oral Cancer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21D7BC-2452-4453-AE8D-71C93114C196}"/>
              </a:ext>
            </a:extLst>
          </p:cNvPr>
          <p:cNvSpPr txBox="1"/>
          <p:nvPr/>
        </p:nvSpPr>
        <p:spPr>
          <a:xfrm>
            <a:off x="12467205" y="6866236"/>
            <a:ext cx="5287996" cy="69724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Aft>
                <a:spcPts val="1200"/>
              </a:spcAft>
              <a:defRPr/>
            </a:pPr>
            <a:r>
              <a:rPr lang="en-US" sz="5000" b="1">
                <a:latin typeface="+mj-lt"/>
              </a:rPr>
              <a:t>The Tongue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B66A09-FC8B-4221-A786-4DE9FE6C1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1591" r="39480" b="17565"/>
          <a:stretch/>
        </p:blipFill>
        <p:spPr bwMode="auto">
          <a:xfrm>
            <a:off x="19531826" y="9067815"/>
            <a:ext cx="2190544" cy="33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28661F-BE4A-4361-96B3-2CA381634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 t="17298" r="52728" b="52683"/>
          <a:stretch/>
        </p:blipFill>
        <p:spPr bwMode="auto">
          <a:xfrm>
            <a:off x="26580497" y="8934454"/>
            <a:ext cx="2353143" cy="366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46EAB2-3B19-4149-83EC-C1F5ECD3B8E9}"/>
              </a:ext>
            </a:extLst>
          </p:cNvPr>
          <p:cNvSpPr txBox="1"/>
          <p:nvPr/>
        </p:nvSpPr>
        <p:spPr>
          <a:xfrm>
            <a:off x="18911629" y="7645806"/>
            <a:ext cx="5746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/>
              <a:t>Goal: Soft and velvety; </a:t>
            </a:r>
          </a:p>
          <a:p>
            <a:pPr algn="ctr">
              <a:lnSpc>
                <a:spcPts val="3300"/>
              </a:lnSpc>
            </a:pPr>
            <a:r>
              <a:rPr lang="en-US" sz="3000" dirty="0"/>
              <a:t>fiery red, sometimes white spots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56462-BEF2-4E9A-B536-E02B091ED968}"/>
              </a:ext>
            </a:extLst>
          </p:cNvPr>
          <p:cNvSpPr txBox="1"/>
          <p:nvPr/>
        </p:nvSpPr>
        <p:spPr>
          <a:xfrm>
            <a:off x="18888847" y="12721246"/>
            <a:ext cx="6075945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/>
              <a:t>Created palpation with embedded felt</a:t>
            </a:r>
          </a:p>
          <a:p>
            <a:pPr marL="812800" lvl="1" indent="-1778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Colored red with just pigment: visual realism w/o impacting palpation</a:t>
            </a:r>
            <a:endParaRPr lang="en-US" sz="2800">
              <a:cs typeface="Calibri"/>
            </a:endParaRPr>
          </a:p>
          <a:p>
            <a:pPr marL="45720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Fluorescent paint in tongue, not </a:t>
            </a:r>
            <a:r>
              <a:rPr lang="en-US" sz="2800"/>
              <a:t>lesion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76" name="TextBox 3">
            <a:extLst>
              <a:ext uri="{FF2B5EF4-FFF2-40B4-BE49-F238E27FC236}">
                <a16:creationId xmlns:a16="http://schemas.microsoft.com/office/drawing/2014/main" id="{3F549D9B-B1D0-4917-BE0E-A2B0743F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50" y="23277379"/>
            <a:ext cx="8900445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Design Criteria</a:t>
            </a:r>
          </a:p>
        </p:txBody>
      </p:sp>
      <p:sp>
        <p:nvSpPr>
          <p:cNvPr id="83" name="TextBox 3">
            <a:extLst>
              <a:ext uri="{FF2B5EF4-FFF2-40B4-BE49-F238E27FC236}">
                <a16:creationId xmlns:a16="http://schemas.microsoft.com/office/drawing/2014/main" id="{FD77A4E4-67D6-4C49-9801-0A5B16130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3137" y="5441140"/>
            <a:ext cx="8133347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Feedback and Results</a:t>
            </a:r>
          </a:p>
        </p:txBody>
      </p:sp>
      <p:sp>
        <p:nvSpPr>
          <p:cNvPr id="92" name="TextBox 3">
            <a:extLst>
              <a:ext uri="{FF2B5EF4-FFF2-40B4-BE49-F238E27FC236}">
                <a16:creationId xmlns:a16="http://schemas.microsoft.com/office/drawing/2014/main" id="{2F0F26A2-1D26-49CF-91C3-CD22457E8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3136" y="16458954"/>
            <a:ext cx="8133347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Future Development</a:t>
            </a:r>
          </a:p>
        </p:txBody>
      </p:sp>
      <p:sp>
        <p:nvSpPr>
          <p:cNvPr id="95" name="TextBox 3">
            <a:extLst>
              <a:ext uri="{FF2B5EF4-FFF2-40B4-BE49-F238E27FC236}">
                <a16:creationId xmlns:a16="http://schemas.microsoft.com/office/drawing/2014/main" id="{A42CA942-62A5-48BE-B8F2-B853086E0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3226" y="23237538"/>
            <a:ext cx="8133347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Acknowledgements</a:t>
            </a:r>
          </a:p>
        </p:txBody>
      </p:sp>
      <p:sp>
        <p:nvSpPr>
          <p:cNvPr id="96" name="TextBox 3">
            <a:extLst>
              <a:ext uri="{FF2B5EF4-FFF2-40B4-BE49-F238E27FC236}">
                <a16:creationId xmlns:a16="http://schemas.microsoft.com/office/drawing/2014/main" id="{CBE93EB4-C416-40F6-A821-F4DAFA7E2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3134" y="25589093"/>
            <a:ext cx="8133347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References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8E511E-AD34-4ABD-B527-AC260739ED2A}"/>
              </a:ext>
            </a:extLst>
          </p:cNvPr>
          <p:cNvSpPr/>
          <p:nvPr/>
        </p:nvSpPr>
        <p:spPr>
          <a:xfrm>
            <a:off x="914400" y="10966380"/>
            <a:ext cx="8367166" cy="549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54003C5-A0EC-4C7D-BF30-2A65535FFFCF}"/>
                  </a:ext>
                </a:extLst>
              </p:cNvPr>
              <p:cNvSpPr txBox="1"/>
              <p:nvPr/>
            </p:nvSpPr>
            <p:spPr>
              <a:xfrm>
                <a:off x="517897" y="6509403"/>
                <a:ext cx="9319549" cy="73057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635000" indent="-355600" fontAlgn="base">
                  <a:lnSpc>
                    <a:spcPts val="3800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/>
                  <a:t>Low 5-year survival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500" dirty="0"/>
                          <m:t>rate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500" dirty="0"/>
              </a:p>
              <a:p>
                <a:pPr marL="1041400" lvl="1" indent="-177800" fontAlgn="base">
                  <a:lnSpc>
                    <a:spcPts val="3800"/>
                  </a:lnSpc>
                  <a:buFont typeface="Arial" panose="020B0604020202020204" pitchFamily="34" charset="0"/>
                  <a:buChar char="•"/>
                </a:pPr>
                <a:r>
                  <a:rPr lang="en-US" sz="3000" dirty="0"/>
                  <a:t> if diagnosed in late stages, &lt; 20%</a:t>
                </a:r>
              </a:p>
              <a:p>
                <a:pPr marL="1041400" lvl="1" indent="-177800" fontAlgn="base">
                  <a:lnSpc>
                    <a:spcPts val="3800"/>
                  </a:lnSpc>
                  <a:buFont typeface="Arial" panose="020B0604020202020204" pitchFamily="34" charset="0"/>
                  <a:buChar char="•"/>
                </a:pPr>
                <a:r>
                  <a:rPr lang="en-US" sz="3000" dirty="0"/>
                  <a:t> if diagnosed in early stages, &gt; 80%</a:t>
                </a:r>
                <a:endParaRPr lang="en-US" sz="3500" dirty="0"/>
              </a:p>
              <a:p>
                <a:pPr marL="1041400" lvl="1" indent="-177800" fontAlgn="base">
                  <a:lnSpc>
                    <a:spcPts val="3800"/>
                  </a:lnSpc>
                  <a:buFont typeface="Arial" panose="020B0604020202020204" pitchFamily="34" charset="0"/>
                  <a:buChar char="•"/>
                </a:pPr>
                <a:endParaRPr lang="en-US" sz="3500" dirty="0"/>
              </a:p>
              <a:p>
                <a:pPr marL="622300" lvl="1" indent="-330200" fontAlgn="base">
                  <a:lnSpc>
                    <a:spcPts val="3800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/>
                  <a:t> Only diagnosed early 29%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500" dirty="0"/>
                          <m:t>time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/>
              </a:p>
              <a:p>
                <a:pPr marL="279400" fontAlgn="base">
                  <a:lnSpc>
                    <a:spcPts val="2500"/>
                  </a:lnSpc>
                </a:pPr>
                <a:endParaRPr lang="en-US" sz="3500" dirty="0"/>
              </a:p>
              <a:p>
                <a:pPr marL="736600" indent="-457200" fontAlgn="base">
                  <a:buFont typeface="Arial" panose="020B0604020202020204" pitchFamily="34" charset="0"/>
                  <a:buChar char="•"/>
                </a:pPr>
                <a:r>
                  <a:rPr lang="en-US" sz="3500" dirty="0"/>
                  <a:t>Oral cancer is diagnosed in three 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500" dirty="0"/>
                          <m:t>ways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500" dirty="0"/>
              </a:p>
              <a:p>
                <a:pPr marL="1270000" indent="558800" rtl="0" fontAlgn="base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-US" sz="3500" b="0" i="0" u="none" strike="noStrike" dirty="0">
                    <a:effectLst/>
                  </a:rPr>
                  <a:t>Palpation (texture)</a:t>
                </a:r>
                <a:endParaRPr lang="en-US" sz="3500" b="0" i="0" u="none" strike="noStrike" dirty="0">
                  <a:effectLst/>
                  <a:cs typeface="Calibri"/>
                </a:endParaRPr>
              </a:p>
              <a:p>
                <a:pPr marL="1270000" indent="558800" fontAlgn="base">
                  <a:lnSpc>
                    <a:spcPts val="3500"/>
                  </a:lnSpc>
                  <a:buAutoNum type="arabicPeriod"/>
                </a:pPr>
                <a:r>
                  <a:rPr lang="en-US" sz="3500" dirty="0"/>
                  <a:t>White Light </a:t>
                </a:r>
                <a:endParaRPr lang="en-US" sz="3500" dirty="0">
                  <a:cs typeface="Calibri"/>
                </a:endParaRPr>
              </a:p>
              <a:p>
                <a:pPr marL="1270000" indent="558800" rtl="0" fontAlgn="base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-US" sz="3500" b="0" i="0" u="none" strike="noStrike" dirty="0">
                    <a:effectLst/>
                  </a:rPr>
                  <a:t>Fluorescent Light (tongue, not lesions, fluoresce)</a:t>
                </a:r>
              </a:p>
              <a:p>
                <a:pPr marL="1270000" rtl="0" fontAlgn="base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500" dirty="0">
                  <a:cs typeface="Calibri"/>
                </a:endParaRPr>
              </a:p>
              <a:p>
                <a:pPr marL="736600" indent="-463550" fontAlgn="base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ea typeface="+mn-lt"/>
                    <a:cs typeface="+mn-lt"/>
                  </a:rPr>
                  <a:t>Current training methods for clinicians and students (written resources and images) are insufficient </a:t>
                </a:r>
              </a:p>
              <a:p>
                <a:pPr marL="1549400" indent="-406400" fontAlgn="base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lang="en-US" sz="3000" dirty="0">
                    <a:ea typeface="+mn-lt"/>
                    <a:cs typeface="+mn-lt"/>
                  </a:rPr>
                  <a:t>Do not provide hands-on experience</a:t>
                </a:r>
                <a:r>
                  <a:rPr lang="en-US" sz="3500" dirty="0">
                    <a:ea typeface="+mn-lt"/>
                    <a:cs typeface="+mn-lt"/>
                  </a:rPr>
                  <a:t> </a:t>
                </a:r>
                <a:endParaRPr lang="en-US" sz="3500" dirty="0">
                  <a:cs typeface="Calibri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54003C5-A0EC-4C7D-BF30-2A65535FF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7" y="6509403"/>
                <a:ext cx="9319549" cy="7305718"/>
              </a:xfrm>
              <a:prstGeom prst="rect">
                <a:avLst/>
              </a:prstGeom>
              <a:blipFill>
                <a:blip r:embed="rId4"/>
                <a:stretch>
                  <a:fillRect t="-1910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A741F21D-BCEC-43A6-95B4-EA50862F351F}"/>
              </a:ext>
            </a:extLst>
          </p:cNvPr>
          <p:cNvSpPr txBox="1"/>
          <p:nvPr/>
        </p:nvSpPr>
        <p:spPr>
          <a:xfrm>
            <a:off x="34590263" y="6426528"/>
            <a:ext cx="8244877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 fontAlgn="base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b="0" i="0" u="none" strike="noStrike" dirty="0">
                <a:effectLst/>
              </a:rPr>
              <a:t>Used weekly feedback to modify designs </a:t>
            </a:r>
          </a:p>
          <a:p>
            <a:pPr rtl="0" fontAlgn="base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endParaRPr lang="en-US" sz="3500" b="0" i="0" u="none" strike="noStrike" dirty="0">
              <a:effectLst/>
            </a:endParaRPr>
          </a:p>
          <a:p>
            <a:pPr marL="457200" indent="-457200" rtl="0" fontAlgn="base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b="0" i="0" u="none" strike="noStrike" dirty="0">
                <a:effectLst/>
              </a:rPr>
              <a:t>Final models incorporate features we received positive feedback on:</a:t>
            </a:r>
          </a:p>
          <a:p>
            <a:pPr marL="457200" indent="-457200" rtl="0" fontAlgn="base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500" b="0" i="0" u="none" strike="noStrike" dirty="0">
              <a:effectLst/>
            </a:endParaRPr>
          </a:p>
          <a:p>
            <a:pPr marL="457200" indent="-457200" rtl="0" fontAlgn="base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500" b="0" i="0" u="none" strike="noStrike" dirty="0">
              <a:effectLst/>
            </a:endParaRPr>
          </a:p>
          <a:p>
            <a:pPr marL="1549400" indent="-508000" rtl="0" fontAlgn="base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</a:rPr>
              <a:t>Dragon skin material deemed good model of skin texture</a:t>
            </a:r>
          </a:p>
          <a:p>
            <a:pPr marL="457200" indent="-457200" rtl="0" fontAlgn="base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0" i="0" u="none" strike="noStrike" dirty="0">
              <a:effectLst/>
            </a:endParaRPr>
          </a:p>
          <a:p>
            <a:pPr marL="1498600" lvl="1" indent="-457200" fontAlgn="base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</a:rPr>
              <a:t>“Noticeable firmness” created by additional dragon skin on top of tongue</a:t>
            </a:r>
          </a:p>
          <a:p>
            <a:pPr marL="1498600" lvl="1" indent="-457200" fontAlgn="base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3200" b="0" i="0" u="none" strike="noStrike" dirty="0">
              <a:effectLst/>
            </a:endParaRPr>
          </a:p>
          <a:p>
            <a:pPr marL="1549400" indent="-508000" rtl="0" fontAlgn="base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</a:rPr>
              <a:t>Felt inside tongue created “realistic ulcerated lesion”</a:t>
            </a:r>
          </a:p>
          <a:p>
            <a:pPr marL="1549400" indent="-508000" rtl="0" fontAlgn="base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0" i="0" u="none" strike="noStrike" dirty="0">
              <a:effectLst/>
            </a:endParaRPr>
          </a:p>
          <a:p>
            <a:pPr marL="1549400" indent="-508000" rtl="0" fontAlgn="base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</a:rPr>
              <a:t>Tongue “fluoresces well”</a:t>
            </a:r>
          </a:p>
          <a:p>
            <a:pPr marL="1549400" indent="-508000" rtl="0" fontAlgn="base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0" i="0" u="none" strike="noStrike" dirty="0">
              <a:effectLst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A1BC7CD-6BE4-4318-9234-C1D2779648DF}"/>
              </a:ext>
            </a:extLst>
          </p:cNvPr>
          <p:cNvSpPr txBox="1"/>
          <p:nvPr/>
        </p:nvSpPr>
        <p:spPr>
          <a:xfrm>
            <a:off x="34590263" y="17397720"/>
            <a:ext cx="8126221" cy="5375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dirty="0"/>
              <a:t>Future iterations aim to:</a:t>
            </a:r>
          </a:p>
          <a:p>
            <a:pPr>
              <a:lnSpc>
                <a:spcPts val="500"/>
              </a:lnSpc>
            </a:pPr>
            <a:endParaRPr lang="en-US" sz="3500" dirty="0"/>
          </a:p>
          <a:p>
            <a:pPr marL="457200" indent="-4572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Expand model to include entire oral cavity (buccal mucosa, gums, lips, hard palate,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Incorporate lesions into other location</a:t>
            </a:r>
            <a:endParaRPr lang="en-US" sz="35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cs typeface="Calibri"/>
              </a:rPr>
              <a:t>Incorporate tongue into frame/cavity</a:t>
            </a:r>
          </a:p>
          <a:p>
            <a:pPr marL="457200" indent="-4572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457200" lvl="1" indent="-4064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Test under wider variety climate conditions</a:t>
            </a:r>
            <a:endParaRPr lang="en-US" sz="3500" dirty="0">
              <a:cs typeface="Calibri"/>
            </a:endParaRPr>
          </a:p>
          <a:p>
            <a:pPr marL="457200" lvl="1" indent="-4064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3500" dirty="0">
              <a:cs typeface="Calibri"/>
            </a:endParaRPr>
          </a:p>
          <a:p>
            <a:pPr marL="457200" lvl="1" indent="-4064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Test effectiveness of models with more clinical feedback and retention data</a:t>
            </a:r>
            <a:endParaRPr lang="en-US" sz="3500" dirty="0"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AD032D5-DA55-45DF-BAF8-2BC8148A0CCD}"/>
              </a:ext>
            </a:extLst>
          </p:cNvPr>
          <p:cNvSpPr txBox="1"/>
          <p:nvPr/>
        </p:nvSpPr>
        <p:spPr>
          <a:xfrm>
            <a:off x="34850579" y="24016475"/>
            <a:ext cx="838653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08000" indent="-508000">
              <a:buFont typeface="Arial" panose="020B0604020202020204" pitchFamily="34" charset="0"/>
              <a:buChar char="•"/>
            </a:pPr>
            <a:r>
              <a:rPr lang="en-US" sz="2400"/>
              <a:t>Thank you to Dr. Vigneswaran, Dr. </a:t>
            </a:r>
            <a:r>
              <a:rPr lang="en-US" sz="2400" err="1"/>
              <a:t>Gillenwater</a:t>
            </a:r>
            <a:r>
              <a:rPr lang="en-US" sz="2400"/>
              <a:t>, Dr. Schwarz, Dr. Richards-</a:t>
            </a:r>
            <a:r>
              <a:rPr lang="en-US" sz="2400" err="1"/>
              <a:t>Kortum</a:t>
            </a:r>
            <a:r>
              <a:rPr lang="en-US" sz="2400"/>
              <a:t>, Dr. Bond, Dr. </a:t>
            </a:r>
            <a:r>
              <a:rPr lang="en-US" sz="2400" err="1"/>
              <a:t>Carns</a:t>
            </a:r>
            <a:r>
              <a:rPr lang="en-US" sz="2400"/>
              <a:t>, </a:t>
            </a:r>
            <a:r>
              <a:rPr lang="en-US" sz="2400" err="1"/>
              <a:t>Yajur</a:t>
            </a:r>
            <a:r>
              <a:rPr lang="en-US" sz="2400"/>
              <a:t> Maker, Alex </a:t>
            </a:r>
            <a:r>
              <a:rPr lang="en-US" sz="2400" err="1"/>
              <a:t>Kortum</a:t>
            </a:r>
            <a:r>
              <a:rPr lang="en-US" sz="2400"/>
              <a:t>, Jackson </a:t>
            </a:r>
            <a:r>
              <a:rPr lang="en-US" sz="2400" err="1"/>
              <a:t>Coole</a:t>
            </a:r>
            <a:r>
              <a:rPr lang="en-US" sz="2400"/>
              <a:t> and Team </a:t>
            </a:r>
            <a:r>
              <a:rPr lang="en-US" sz="2400" err="1"/>
              <a:t>OrCan</a:t>
            </a:r>
            <a:r>
              <a:rPr lang="en-US" sz="2400"/>
              <a:t>.</a:t>
            </a:r>
            <a:endParaRPr lang="en-US" sz="2400"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DF1D716-02CE-468E-ACE8-CBF188C29536}"/>
              </a:ext>
            </a:extLst>
          </p:cNvPr>
          <p:cNvSpPr txBox="1"/>
          <p:nvPr/>
        </p:nvSpPr>
        <p:spPr>
          <a:xfrm>
            <a:off x="34724341" y="26541800"/>
            <a:ext cx="8252459" cy="59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55600" algn="l"/>
              </a:tabLst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Campion, A., C.  Ribeiro, R. Luiz, F. Júnior, H. Barros, K. Santos, S. Ferreira, L. Gonçalves, and S. Ferreira. Low Survival Rates of Oral and Oropharyngeal Squamous Cell Carcinoma. </a:t>
            </a:r>
            <a:r>
              <a:rPr lang="en-US" sz="2400" b="0" i="1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International Journal of Dentistry: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2017.</a:t>
            </a:r>
          </a:p>
          <a:p>
            <a:pPr marL="342900" indent="-342900">
              <a:buFont typeface="+mj-lt"/>
              <a:buAutoNum type="arabicPeriod"/>
              <a:tabLst>
                <a:tab pos="355600" algn="l"/>
              </a:tabLst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Oral and Oropharyngeal Cancer: Statistics [Internet] 2020 [cited 22 February 2021]. Available from: &lt;https://www.cancer.net/cancer-types/oral-and-oropharyngeal-cancer/statistics#:~:text=If%20the%20cancer%20is%20diagnosed,are%20diagnosed%20at%20this%20stage&gt;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tabLst>
                <a:tab pos="355600" algn="l"/>
              </a:tabLst>
            </a:pPr>
            <a:r>
              <a:rPr lang="en-US" sz="2400" b="0" i="0" u="none" strike="noStrike" err="1">
                <a:solidFill>
                  <a:srgbClr val="000000"/>
                </a:solidFill>
                <a:effectLst/>
                <a:latin typeface="Calibri"/>
                <a:cs typeface="Calibri"/>
              </a:rPr>
              <a:t>Sankaranarayanan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, R., K. Ramadas, H. </a:t>
            </a:r>
            <a:r>
              <a:rPr lang="en-US" sz="2400" b="0" i="0" u="none" strike="noStrike" err="1">
                <a:solidFill>
                  <a:srgbClr val="000000"/>
                </a:solidFill>
                <a:effectLst/>
                <a:latin typeface="Calibri"/>
                <a:cs typeface="Calibri"/>
              </a:rPr>
              <a:t>Amarasinghe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, S. Subramanian, and N. Johnson. Oral Cancer: Prevention, Early Detection, and Treatment. </a:t>
            </a:r>
            <a:r>
              <a:rPr lang="en-US" sz="2400" b="0" i="1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Disease Control Priorities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3: 2015.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24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355600" algn="l"/>
              </a:tabLst>
            </a:pPr>
            <a:endParaRPr lang="en-US" sz="3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355600" algn="l"/>
              </a:tabLst>
            </a:pPr>
            <a:endParaRPr lang="en-US" sz="3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13D5C51-5FA8-4597-A8EA-64ED518B6E3D}"/>
              </a:ext>
            </a:extLst>
          </p:cNvPr>
          <p:cNvSpPr txBox="1"/>
          <p:nvPr/>
        </p:nvSpPr>
        <p:spPr>
          <a:xfrm>
            <a:off x="12091368" y="7688362"/>
            <a:ext cx="55788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 Made out of Dragon Skin using single base mold</a:t>
            </a:r>
          </a:p>
          <a:p>
            <a:pPr marL="457200" indent="-457200" algn="ctr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Colored using pigments mixed into dragon skin</a:t>
            </a:r>
          </a:p>
          <a:p>
            <a:pPr marL="457200" indent="-457200" algn="ctr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Fluoresces due to mixed-in fluorescent paint</a:t>
            </a: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CEDE45BA-8604-4FA1-98D7-CF5500F5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9" y="467028"/>
            <a:ext cx="3499283" cy="34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Logo, company name&#10;&#10;Description automatically generated">
            <a:extLst>
              <a:ext uri="{FF2B5EF4-FFF2-40B4-BE49-F238E27FC236}">
                <a16:creationId xmlns:a16="http://schemas.microsoft.com/office/drawing/2014/main" id="{DA3252CA-E135-42A4-83E1-A432EC01FF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69" r="3674"/>
          <a:stretch/>
        </p:blipFill>
        <p:spPr>
          <a:xfrm>
            <a:off x="38135858" y="436160"/>
            <a:ext cx="4980715" cy="1531532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24C1FCB2-30B9-492F-BC8F-88C4AEEF032D}"/>
              </a:ext>
            </a:extLst>
          </p:cNvPr>
          <p:cNvSpPr txBox="1"/>
          <p:nvPr/>
        </p:nvSpPr>
        <p:spPr>
          <a:xfrm>
            <a:off x="26043821" y="7616220"/>
            <a:ext cx="5746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/>
              <a:t>Goal: Firm, rough, slightly raised; white, sometimes red spots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B185773-403E-4AAD-9164-73A4F25538F5}"/>
              </a:ext>
            </a:extLst>
          </p:cNvPr>
          <p:cNvSpPr txBox="1"/>
          <p:nvPr/>
        </p:nvSpPr>
        <p:spPr>
          <a:xfrm>
            <a:off x="26207517" y="18131247"/>
            <a:ext cx="5746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/>
              <a:t>Goal: Firm, indurated, rough, elevated mass; red and/or white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4ADD9F8-D946-48F8-8FAE-F50771B89CB5}"/>
              </a:ext>
            </a:extLst>
          </p:cNvPr>
          <p:cNvSpPr txBox="1"/>
          <p:nvPr/>
        </p:nvSpPr>
        <p:spPr>
          <a:xfrm>
            <a:off x="12330640" y="18157055"/>
            <a:ext cx="5746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/>
              <a:t>Goal: Lobular, elevated, spongy; bright/dark red or pink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2AFBE95-08B7-4A4D-823B-BA0A80F354AF}"/>
              </a:ext>
            </a:extLst>
          </p:cNvPr>
          <p:cNvSpPr txBox="1"/>
          <p:nvPr/>
        </p:nvSpPr>
        <p:spPr>
          <a:xfrm>
            <a:off x="29124188" y="10425057"/>
            <a:ext cx="22621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Fluorescent pic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EB203D-2FDC-42E8-9CC5-8D746C10AE65}"/>
              </a:ext>
            </a:extLst>
          </p:cNvPr>
          <p:cNvSpPr txBox="1"/>
          <p:nvPr/>
        </p:nvSpPr>
        <p:spPr>
          <a:xfrm>
            <a:off x="26133212" y="12769325"/>
            <a:ext cx="5831066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/>
              <a:t>Created palpation with embedded felt</a:t>
            </a:r>
          </a:p>
          <a:p>
            <a:pPr marL="914400" lvl="1" indent="-330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Used white paint over top to create hardened texture, visual realism</a:t>
            </a:r>
            <a:endParaRPr lang="en-US" sz="2800">
              <a:cs typeface="Calibri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/>
              <a:t>Fluorescent paint in tongue, not lesion</a:t>
            </a:r>
            <a:endParaRPr lang="en-US" sz="2800"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BDA4BC-E346-1549-AEFE-EC13F0FCCBEA}"/>
              </a:ext>
            </a:extLst>
          </p:cNvPr>
          <p:cNvSpPr txBox="1"/>
          <p:nvPr/>
        </p:nvSpPr>
        <p:spPr>
          <a:xfrm>
            <a:off x="19233925" y="18114900"/>
            <a:ext cx="5746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/>
              <a:t>Goal: Firm and rough; red center; lacy white with some red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83F77D2-3A49-4F79-BF4B-C3E7D7FD73BD}"/>
              </a:ext>
            </a:extLst>
          </p:cNvPr>
          <p:cNvSpPr txBox="1"/>
          <p:nvPr/>
        </p:nvSpPr>
        <p:spPr>
          <a:xfrm>
            <a:off x="12100599" y="23620095"/>
            <a:ext cx="601749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9400">
              <a:buFont typeface="Arial" panose="020B0604020202020204" pitchFamily="34" charset="0"/>
              <a:buChar char="•"/>
            </a:pPr>
            <a:r>
              <a:rPr lang="en-US" sz="2800" dirty="0"/>
              <a:t>Created lesion using separate mold</a:t>
            </a:r>
          </a:p>
          <a:p>
            <a:pPr marL="342900" indent="-279400">
              <a:lnSpc>
                <a:spcPts val="3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2794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filled with dragon skin and embedded sponge for palpation</a:t>
            </a:r>
          </a:p>
          <a:p>
            <a:pPr marL="914400" lvl="1" indent="-2794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Fluorescent paint in tongue, not lesion</a:t>
            </a:r>
          </a:p>
          <a:p>
            <a:pPr marL="914400" lvl="1" indent="-2794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67AB595-5FB7-434C-B2F4-2AB5C95CA567}"/>
              </a:ext>
            </a:extLst>
          </p:cNvPr>
          <p:cNvSpPr txBox="1"/>
          <p:nvPr/>
        </p:nvSpPr>
        <p:spPr>
          <a:xfrm>
            <a:off x="26043821" y="23538931"/>
            <a:ext cx="5948938" cy="277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9400">
              <a:buFont typeface="Arial" panose="020B0604020202020204" pitchFamily="34" charset="0"/>
              <a:buChar char="•"/>
            </a:pPr>
            <a:r>
              <a:rPr lang="en-US" sz="2800" dirty="0"/>
              <a:t>Created lesion using separate mold</a:t>
            </a:r>
          </a:p>
          <a:p>
            <a:pPr marL="914400" lvl="1" indent="-279400">
              <a:buFont typeface="Arial" panose="020B0604020202020204" pitchFamily="34" charset="0"/>
              <a:buChar char="•"/>
            </a:pPr>
            <a:r>
              <a:rPr lang="en-US" sz="2600" dirty="0"/>
              <a:t>filled with dragon skin </a:t>
            </a:r>
          </a:p>
          <a:p>
            <a:pPr marL="914400" lvl="1" indent="-2794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55600" lvl="1" indent="-304800">
              <a:buFont typeface="Arial" panose="020B0604020202020204" pitchFamily="34" charset="0"/>
              <a:buChar char="•"/>
              <a:tabLst>
                <a:tab pos="279400" algn="l"/>
                <a:tab pos="355600" algn="l"/>
              </a:tabLst>
            </a:pPr>
            <a:r>
              <a:rPr lang="en-US" sz="2800" dirty="0"/>
              <a:t>Painted top of lesion red and white for visual realism</a:t>
            </a:r>
          </a:p>
          <a:p>
            <a:pPr marL="355600" lvl="1" indent="-304800">
              <a:lnSpc>
                <a:spcPts val="500"/>
              </a:lnSpc>
              <a:buFont typeface="Arial" panose="020B0604020202020204" pitchFamily="34" charset="0"/>
              <a:buChar char="•"/>
              <a:tabLst>
                <a:tab pos="279400" algn="l"/>
                <a:tab pos="355600" algn="l"/>
              </a:tabLst>
            </a:pPr>
            <a:endParaRPr lang="en-US" sz="2800" dirty="0"/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Fluorescent paint in tongue, not lesion</a:t>
            </a:r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id="{6A508978-B81A-4ACA-92DC-3558FEF6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1264" y="5341804"/>
            <a:ext cx="20327940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Prototyping</a:t>
            </a:r>
          </a:p>
        </p:txBody>
      </p:sp>
      <p:pic>
        <p:nvPicPr>
          <p:cNvPr id="15" name="Picture 14" descr="A picture containing text, indoor, items, different&#10;&#10;Description automatically generated">
            <a:extLst>
              <a:ext uri="{FF2B5EF4-FFF2-40B4-BE49-F238E27FC236}">
                <a16:creationId xmlns:a16="http://schemas.microsoft.com/office/drawing/2014/main" id="{DF09DF70-ED5C-4379-AF31-3F48675C7D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217" t="44066" r="15982" b="32607"/>
          <a:stretch/>
        </p:blipFill>
        <p:spPr>
          <a:xfrm>
            <a:off x="12729740" y="19405565"/>
            <a:ext cx="2350250" cy="39816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BA5101-6B0C-4EF2-B91D-543DB81766F1}"/>
              </a:ext>
            </a:extLst>
          </p:cNvPr>
          <p:cNvSpPr txBox="1"/>
          <p:nvPr/>
        </p:nvSpPr>
        <p:spPr>
          <a:xfrm>
            <a:off x="19099729" y="23498670"/>
            <a:ext cx="6113289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Used painted, embedded felt to create palpation</a:t>
            </a:r>
          </a:p>
          <a:p>
            <a:pPr marL="457200" indent="-4572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Painted felt red, then blotted white on top – lacy visual appearance</a:t>
            </a:r>
          </a:p>
          <a:p>
            <a:pPr marL="457200" indent="-4572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Fluorescent paint in tongue, not lesion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F14ED7-D62C-4632-BBDA-63AC74629A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920" t="21386" r="13123" b="39106"/>
          <a:stretch/>
        </p:blipFill>
        <p:spPr>
          <a:xfrm rot="5400000">
            <a:off x="18617878" y="20104118"/>
            <a:ext cx="3973661" cy="2561999"/>
          </a:xfrm>
          <a:prstGeom prst="rect">
            <a:avLst/>
          </a:prstGeom>
        </p:spPr>
      </p:pic>
      <p:pic>
        <p:nvPicPr>
          <p:cNvPr id="20" name="Picture 4" descr="Erythroplakia and Red Patches in Mouth | Dr Tim Poate, London">
            <a:extLst>
              <a:ext uri="{FF2B5EF4-FFF2-40B4-BE49-F238E27FC236}">
                <a16:creationId xmlns:a16="http://schemas.microsoft.com/office/drawing/2014/main" id="{F065732D-02ED-41FD-878A-DB5D11848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/>
          <a:stretch/>
        </p:blipFill>
        <p:spPr bwMode="auto">
          <a:xfrm>
            <a:off x="22250735" y="9064855"/>
            <a:ext cx="2195317" cy="33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3">
            <a:extLst>
              <a:ext uri="{FF2B5EF4-FFF2-40B4-BE49-F238E27FC236}">
                <a16:creationId xmlns:a16="http://schemas.microsoft.com/office/drawing/2014/main" id="{088A9971-2DF5-C341-91E7-9AC01A2C4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0343" y="27411965"/>
            <a:ext cx="20057772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Testing Process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FD28F31-E5C8-184E-B609-52103523D9A1}"/>
              </a:ext>
            </a:extLst>
          </p:cNvPr>
          <p:cNvSpPr txBox="1"/>
          <p:nvPr/>
        </p:nvSpPr>
        <p:spPr>
          <a:xfrm>
            <a:off x="12091368" y="28448520"/>
            <a:ext cx="20572096" cy="41011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63600" indent="-863600">
              <a:buFont typeface="Arial" panose="020B0604020202020204" pitchFamily="34" charset="0"/>
              <a:buChar char="•"/>
            </a:pPr>
            <a:r>
              <a:rPr lang="en-US" sz="3600" dirty="0"/>
              <a:t>Clinical feedback vital in testing the realism of models</a:t>
            </a:r>
          </a:p>
          <a:p>
            <a:pPr marL="863600" indent="-8636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63600" indent="-863600">
              <a:buFont typeface="Arial" panose="020B0604020202020204" pitchFamily="34" charset="0"/>
              <a:buChar char="•"/>
            </a:pPr>
            <a:r>
              <a:rPr lang="en-US" sz="3600" dirty="0"/>
              <a:t>Every week, physical copies of tongue models delivered to mentors</a:t>
            </a:r>
            <a:endParaRPr lang="en-US" sz="3600" dirty="0">
              <a:cs typeface="Calibri"/>
            </a:endParaRPr>
          </a:p>
          <a:p>
            <a:pPr marL="863600" indent="-8636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63600" indent="-8636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63600" indent="-863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Mentors filled out an evaluation rubric on how close models matched the actual condition</a:t>
            </a:r>
            <a:endParaRPr lang="en-US" sz="3600" dirty="0">
              <a:cs typeface="Calibri"/>
            </a:endParaRPr>
          </a:p>
          <a:p>
            <a:pPr marL="2108200" lvl="1" indent="-3873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Palpation, white light, fluorescent realism</a:t>
            </a:r>
            <a:endParaRPr lang="en-US" sz="3400" dirty="0">
              <a:cs typeface="Calibri"/>
            </a:endParaRPr>
          </a:p>
          <a:p>
            <a:pPr marL="2151063" lvl="1" indent="-430213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Modified designs based on feedback through an iterative design process</a:t>
            </a:r>
          </a:p>
          <a:p>
            <a:pPr marL="2108200" lvl="1" indent="-228600">
              <a:lnSpc>
                <a:spcPts val="6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108200" lvl="1" indent="-228600">
              <a:lnSpc>
                <a:spcPts val="5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55663" lvl="1" indent="-855663">
              <a:lnSpc>
                <a:spcPts val="3800"/>
              </a:lnSpc>
              <a:buFont typeface="Arial" panose="020B0604020202020204" pitchFamily="34" charset="0"/>
              <a:buChar char="•"/>
              <a:tabLst>
                <a:tab pos="1031875" algn="l"/>
              </a:tabLst>
            </a:pPr>
            <a:r>
              <a:rPr lang="en-US" sz="3600" dirty="0">
                <a:cs typeface="Calibri"/>
              </a:rPr>
              <a:t>Attended weekly zoom meetings to receive oral feedback on models</a:t>
            </a:r>
          </a:p>
          <a:p>
            <a:pPr marL="1879600" lvl="1">
              <a:lnSpc>
                <a:spcPts val="500"/>
              </a:lnSpc>
            </a:pPr>
            <a:endParaRPr lang="en-US" sz="3600" dirty="0"/>
          </a:p>
          <a:p>
            <a:pPr marL="863600" indent="-863600">
              <a:buFont typeface="Arial" panose="020B0604020202020204" pitchFamily="34" charset="0"/>
              <a:buChar char="•"/>
            </a:pPr>
            <a:r>
              <a:rPr lang="en-US" sz="3600" dirty="0"/>
              <a:t>Obtained </a:t>
            </a:r>
            <a:r>
              <a:rPr lang="en-US" sz="3600" dirty="0" err="1"/>
              <a:t>VELscope</a:t>
            </a:r>
            <a:r>
              <a:rPr lang="en-US" sz="3600" dirty="0"/>
              <a:t> – used to make sure lesions fluoresce, compared to images</a:t>
            </a:r>
            <a:endParaRPr lang="en-US" sz="3600" dirty="0">
              <a:cs typeface="Calibri"/>
            </a:endParaRP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A6978CA6-DBAC-F043-A97E-A1F6AE78F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02539"/>
              </p:ext>
            </p:extLst>
          </p:nvPr>
        </p:nvGraphicFramePr>
        <p:xfrm>
          <a:off x="34432056" y="11699882"/>
          <a:ext cx="8837027" cy="4342755"/>
        </p:xfrm>
        <a:graphic>
          <a:graphicData uri="http://schemas.openxmlformats.org/drawingml/2006/table">
            <a:tbl>
              <a:tblPr/>
              <a:tblGrid>
                <a:gridCol w="1435031">
                  <a:extLst>
                    <a:ext uri="{9D8B030D-6E8A-4147-A177-3AD203B41FA5}">
                      <a16:colId xmlns:a16="http://schemas.microsoft.com/office/drawing/2014/main" val="1137004522"/>
                    </a:ext>
                  </a:extLst>
                </a:gridCol>
                <a:gridCol w="1434496">
                  <a:extLst>
                    <a:ext uri="{9D8B030D-6E8A-4147-A177-3AD203B41FA5}">
                      <a16:colId xmlns:a16="http://schemas.microsoft.com/office/drawing/2014/main" val="424723365"/>
                    </a:ext>
                  </a:extLst>
                </a:gridCol>
                <a:gridCol w="1491875">
                  <a:extLst>
                    <a:ext uri="{9D8B030D-6E8A-4147-A177-3AD203B41FA5}">
                      <a16:colId xmlns:a16="http://schemas.microsoft.com/office/drawing/2014/main" val="2519995739"/>
                    </a:ext>
                  </a:extLst>
                </a:gridCol>
                <a:gridCol w="1491875">
                  <a:extLst>
                    <a:ext uri="{9D8B030D-6E8A-4147-A177-3AD203B41FA5}">
                      <a16:colId xmlns:a16="http://schemas.microsoft.com/office/drawing/2014/main" val="3240673356"/>
                    </a:ext>
                  </a:extLst>
                </a:gridCol>
                <a:gridCol w="1491875">
                  <a:extLst>
                    <a:ext uri="{9D8B030D-6E8A-4147-A177-3AD203B41FA5}">
                      <a16:colId xmlns:a16="http://schemas.microsoft.com/office/drawing/2014/main" val="3179068109"/>
                    </a:ext>
                  </a:extLst>
                </a:gridCol>
                <a:gridCol w="1491875">
                  <a:extLst>
                    <a:ext uri="{9D8B030D-6E8A-4147-A177-3AD203B41FA5}">
                      <a16:colId xmlns:a16="http://schemas.microsoft.com/office/drawing/2014/main" val="2781278994"/>
                    </a:ext>
                  </a:extLst>
                </a:gridCol>
              </a:tblGrid>
              <a:tr h="390569"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1 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50398"/>
                  </a:ext>
                </a:extLst>
              </a:tr>
              <a:tr h="7961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Palpation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feels extremely unrealistic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feels unrealistic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feels somewhat realistic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feels fairly realistic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feels completely / very realistic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71881"/>
                  </a:ext>
                </a:extLst>
              </a:tr>
              <a:tr h="19542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Light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extremely unrealistic under white light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unrealistic under white light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somewhat realistic under white light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fairly realistic under white light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completely / very realistic under white light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688548"/>
                  </a:ext>
                </a:extLst>
              </a:tr>
              <a:tr h="12017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Fluorescence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extremely unrealistic under fluorescence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unrealistic under fluorescence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somewhat realistic under fluorescence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fairly realistic under fluorescence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Tongue looks completely / very realistic under fluorescence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64541"/>
                  </a:ext>
                </a:extLst>
              </a:tr>
            </a:tbl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43F07A68-29C7-4B34-AD84-F86EDCACFF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156" r="25096"/>
          <a:stretch/>
        </p:blipFill>
        <p:spPr>
          <a:xfrm>
            <a:off x="29173177" y="8953895"/>
            <a:ext cx="2371803" cy="3646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C0DEDA-B354-4CB0-916D-FB1C78572A43}"/>
              </a:ext>
            </a:extLst>
          </p:cNvPr>
          <p:cNvSpPr txBox="1"/>
          <p:nvPr/>
        </p:nvSpPr>
        <p:spPr>
          <a:xfrm>
            <a:off x="708383" y="24616639"/>
            <a:ext cx="9220713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800"/>
              </a:lnSpc>
              <a:buAutoNum type="arabicPeriod"/>
            </a:pPr>
            <a:r>
              <a:rPr lang="en-US" sz="3500" b="1" dirty="0"/>
              <a:t>Realistic with Palpation </a:t>
            </a:r>
            <a:r>
              <a:rPr lang="en-US" sz="3500" dirty="0">
                <a:sym typeface="Wingdings" panose="05000000000000000000" pitchFamily="2" charset="2"/>
              </a:rPr>
              <a:t> lesion feels similar to true lesion of the same type</a:t>
            </a:r>
          </a:p>
          <a:p>
            <a:pPr marL="514350" indent="-514350">
              <a:lnSpc>
                <a:spcPts val="500"/>
              </a:lnSpc>
              <a:buAutoNum type="arabicPeriod"/>
            </a:pPr>
            <a:endParaRPr lang="en-US" sz="3500" b="1" dirty="0">
              <a:sym typeface="Wingdings" panose="05000000000000000000" pitchFamily="2" charset="2"/>
            </a:endParaRPr>
          </a:p>
          <a:p>
            <a:pPr marL="514350" indent="-514350">
              <a:lnSpc>
                <a:spcPts val="800"/>
              </a:lnSpc>
              <a:buAutoNum type="arabicPeriod"/>
            </a:pPr>
            <a:endParaRPr lang="en-US" sz="3500" b="1" dirty="0">
              <a:sym typeface="Wingdings" panose="05000000000000000000" pitchFamily="2" charset="2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en-US" sz="3500" b="1" dirty="0">
                <a:sym typeface="Wingdings" panose="05000000000000000000" pitchFamily="2" charset="2"/>
              </a:rPr>
              <a:t>Realistic with Autofluorescence </a:t>
            </a:r>
            <a:r>
              <a:rPr lang="en-US" sz="3500" dirty="0">
                <a:sym typeface="Wingdings" panose="05000000000000000000" pitchFamily="2" charset="2"/>
              </a:rPr>
              <a:t> lesion looks similar to true lesion under fluorescent light (lesion does not fluoresce but tongue does)</a:t>
            </a:r>
          </a:p>
          <a:p>
            <a:pPr marL="514350" indent="-514350">
              <a:lnSpc>
                <a:spcPts val="800"/>
              </a:lnSpc>
              <a:buAutoNum type="arabicPeriod"/>
            </a:pPr>
            <a:endParaRPr lang="en-US" sz="3500" dirty="0">
              <a:sym typeface="Wingdings" panose="05000000000000000000" pitchFamily="2" charset="2"/>
            </a:endParaRPr>
          </a:p>
          <a:p>
            <a:pPr marL="514350" indent="-514350">
              <a:lnSpc>
                <a:spcPts val="500"/>
              </a:lnSpc>
              <a:buAutoNum type="arabicPeriod"/>
            </a:pPr>
            <a:endParaRPr lang="en-US" sz="3500" b="1" dirty="0">
              <a:sym typeface="Wingdings" panose="05000000000000000000" pitchFamily="2" charset="2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en-US" sz="3500" b="1" dirty="0">
                <a:sym typeface="Wingdings" panose="05000000000000000000" pitchFamily="2" charset="2"/>
              </a:rPr>
              <a:t>Realistic with White Light </a:t>
            </a:r>
            <a:r>
              <a:rPr lang="en-US" sz="3500" dirty="0">
                <a:sym typeface="Wingdings" panose="05000000000000000000" pitchFamily="2" charset="2"/>
              </a:rPr>
              <a:t> lesion looks similar to true lesion under white light</a:t>
            </a:r>
          </a:p>
          <a:p>
            <a:pPr marL="514350" indent="-514350">
              <a:lnSpc>
                <a:spcPts val="500"/>
              </a:lnSpc>
              <a:buAutoNum type="arabicPeriod"/>
            </a:pPr>
            <a:endParaRPr lang="en-US" sz="3500" b="1" dirty="0">
              <a:sym typeface="Wingdings" panose="05000000000000000000" pitchFamily="2" charset="2"/>
            </a:endParaRPr>
          </a:p>
          <a:p>
            <a:pPr marL="514350" indent="-514350">
              <a:lnSpc>
                <a:spcPts val="800"/>
              </a:lnSpc>
              <a:buAutoNum type="arabicPeriod"/>
            </a:pPr>
            <a:endParaRPr lang="en-US" sz="3500" b="1" dirty="0">
              <a:sym typeface="Wingdings" panose="05000000000000000000" pitchFamily="2" charset="2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en-US" sz="3500" b="1" dirty="0">
                <a:sym typeface="Wingdings" panose="05000000000000000000" pitchFamily="2" charset="2"/>
              </a:rPr>
              <a:t>Number of Lesions </a:t>
            </a:r>
            <a:r>
              <a:rPr lang="en-US" sz="3500" dirty="0">
                <a:sym typeface="Wingdings" panose="05000000000000000000" pitchFamily="2" charset="2"/>
              </a:rPr>
              <a:t> can create a wide variety of lesions using design (goal: at least 5)</a:t>
            </a:r>
          </a:p>
          <a:p>
            <a:pPr marL="514350" indent="-514350">
              <a:lnSpc>
                <a:spcPts val="500"/>
              </a:lnSpc>
              <a:buAutoNum type="arabicPeriod"/>
            </a:pPr>
            <a:endParaRPr lang="en-US" sz="3500" b="1" dirty="0">
              <a:sym typeface="Wingdings" panose="05000000000000000000" pitchFamily="2" charset="2"/>
            </a:endParaRPr>
          </a:p>
          <a:p>
            <a:pPr marL="514350" indent="-514350">
              <a:lnSpc>
                <a:spcPts val="800"/>
              </a:lnSpc>
              <a:buAutoNum type="arabicPeriod"/>
            </a:pPr>
            <a:endParaRPr lang="en-US" sz="3500" b="1" dirty="0">
              <a:sym typeface="Wingdings" panose="05000000000000000000" pitchFamily="2" charset="2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en-US" sz="3500" b="1" dirty="0">
                <a:sym typeface="Wingdings" panose="05000000000000000000" pitchFamily="2" charset="2"/>
              </a:rPr>
              <a:t>Low Cost </a:t>
            </a:r>
            <a:r>
              <a:rPr lang="en-US" sz="3500" dirty="0">
                <a:sym typeface="Wingdings" panose="05000000000000000000" pitchFamily="2" charset="2"/>
              </a:rPr>
              <a:t> model is affordable (goal: &lt; $200)</a:t>
            </a:r>
          </a:p>
          <a:p>
            <a:pPr marL="514350" indent="-514350">
              <a:buAutoNum type="arabicPeriod"/>
            </a:pPr>
            <a:endParaRPr lang="en-US" sz="3500" dirty="0"/>
          </a:p>
        </p:txBody>
      </p:sp>
      <p:pic>
        <p:nvPicPr>
          <p:cNvPr id="10" name="Picture 10" descr="A picture containing close&#10;&#10;Description automatically generated">
            <a:extLst>
              <a:ext uri="{FF2B5EF4-FFF2-40B4-BE49-F238E27FC236}">
                <a16:creationId xmlns:a16="http://schemas.microsoft.com/office/drawing/2014/main" id="{036489EC-7060-4E3C-8873-ACD2EF2AE4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7476"/>
          <a:stretch/>
        </p:blipFill>
        <p:spPr>
          <a:xfrm>
            <a:off x="15304148" y="19427842"/>
            <a:ext cx="2350251" cy="1913184"/>
          </a:xfrm>
          <a:prstGeom prst="rect">
            <a:avLst/>
          </a:prstGeom>
        </p:spPr>
      </p:pic>
      <p:pic>
        <p:nvPicPr>
          <p:cNvPr id="13" name="Picture 13" descr="A picture containing person, bite, close&#10;&#10;Description automatically generated">
            <a:extLst>
              <a:ext uri="{FF2B5EF4-FFF2-40B4-BE49-F238E27FC236}">
                <a16:creationId xmlns:a16="http://schemas.microsoft.com/office/drawing/2014/main" id="{37FE8154-B93E-4097-B2E4-B47608DB05C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832" t="20597" r="9818" b="5995"/>
          <a:stretch/>
        </p:blipFill>
        <p:spPr>
          <a:xfrm>
            <a:off x="29481350" y="19362544"/>
            <a:ext cx="1960392" cy="2308588"/>
          </a:xfrm>
          <a:prstGeom prst="rect">
            <a:avLst/>
          </a:prstGeom>
        </p:spPr>
      </p:pic>
      <p:pic>
        <p:nvPicPr>
          <p:cNvPr id="14" name="Picture 20" descr="A picture containing doughnut, donut, person, mouth&#10;&#10;Description automatically generated">
            <a:extLst>
              <a:ext uri="{FF2B5EF4-FFF2-40B4-BE49-F238E27FC236}">
                <a16:creationId xmlns:a16="http://schemas.microsoft.com/office/drawing/2014/main" id="{DC927220-AE9B-4B1D-8F01-47235C08BC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57561" y="19361011"/>
            <a:ext cx="2534194" cy="4137659"/>
          </a:xfrm>
          <a:prstGeom prst="rect">
            <a:avLst/>
          </a:prstGeom>
        </p:spPr>
      </p:pic>
      <p:sp>
        <p:nvSpPr>
          <p:cNvPr id="85" name="TextBox 3">
            <a:extLst>
              <a:ext uri="{FF2B5EF4-FFF2-40B4-BE49-F238E27FC236}">
                <a16:creationId xmlns:a16="http://schemas.microsoft.com/office/drawing/2014/main" id="{918B0C11-8F54-47C7-8310-45E53B2D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66" y="14375444"/>
            <a:ext cx="8900445" cy="7789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ts val="4600"/>
              </a:lnSpc>
              <a:spcAft>
                <a:spcPts val="1200"/>
              </a:spcAft>
            </a:pPr>
            <a:r>
              <a:rPr lang="en-US" sz="5000" b="1">
                <a:latin typeface="+mj-lt"/>
              </a:rPr>
              <a:t>Our Solution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74E6E4-A409-4D9A-93E5-1DF73BFB26F0}"/>
              </a:ext>
            </a:extLst>
          </p:cNvPr>
          <p:cNvSpPr txBox="1"/>
          <p:nvPr/>
        </p:nvSpPr>
        <p:spPr>
          <a:xfrm>
            <a:off x="561843" y="15581979"/>
            <a:ext cx="9025796" cy="71455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7475" algn="ctr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/>
              <a:t>Our model will give students and clinicians hands-on experience recognizing dangerous lesions, thus reducing oral cancer mortality</a:t>
            </a:r>
          </a:p>
          <a:p>
            <a:pPr marL="1536700" lvl="1"/>
            <a:endParaRPr lang="en-US" sz="3500" dirty="0"/>
          </a:p>
          <a:p>
            <a:pPr marL="736600" indent="-4572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Found realistic ways to model common lesion types (4 precancerous + cancer itself)</a:t>
            </a:r>
            <a:endParaRPr lang="en-US" sz="3500" dirty="0">
              <a:cs typeface="Calibri"/>
            </a:endParaRPr>
          </a:p>
          <a:p>
            <a:pPr marL="279400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 marL="736600" indent="-4572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Focused our prototyping on tongue – most common location of lesions</a:t>
            </a:r>
            <a:endParaRPr lang="en-US" sz="3500" dirty="0">
              <a:cs typeface="Calibri"/>
            </a:endParaRPr>
          </a:p>
          <a:p>
            <a:pPr marL="736600" indent="-4572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Created tongues using one base mold (plus molds for some individual lesions)</a:t>
            </a:r>
            <a:endParaRPr lang="en-US" sz="3500" dirty="0">
              <a:cs typeface="Calibri" panose="020F0502020204030204"/>
            </a:endParaRPr>
          </a:p>
          <a:p>
            <a:pPr marL="279400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 marL="736600" indent="-4572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Used a small number of simple materials embedded in and attached to tongue to create realistic lesions</a:t>
            </a:r>
            <a:endParaRPr lang="en-US" sz="3500" dirty="0">
              <a:cs typeface="Calibri"/>
            </a:endParaRPr>
          </a:p>
          <a:p>
            <a:pPr marL="27940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pic>
        <p:nvPicPr>
          <p:cNvPr id="1026" name="Picture 2" descr="The University of Texas MD Anderson Cancer Center - United States">
            <a:extLst>
              <a:ext uri="{FF2B5EF4-FFF2-40B4-BE49-F238E27FC236}">
                <a16:creationId xmlns:a16="http://schemas.microsoft.com/office/drawing/2014/main" id="{2902C03D-3BFB-404E-8301-57FD0764C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9"/>
          <a:stretch/>
        </p:blipFill>
        <p:spPr bwMode="auto">
          <a:xfrm>
            <a:off x="38684065" y="2320959"/>
            <a:ext cx="4572283" cy="17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056FD668-D615-44DA-A0EA-4EC6E474DEA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2666" t="31702" r="12905" b="10660"/>
          <a:stretch/>
        </p:blipFill>
        <p:spPr>
          <a:xfrm rot="5400000">
            <a:off x="11739334" y="11020039"/>
            <a:ext cx="3901071" cy="257007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3499F01-DCFF-47B5-879D-24B88EA14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29734" r="23527" b="14250"/>
          <a:stretch/>
        </p:blipFill>
        <p:spPr bwMode="auto">
          <a:xfrm>
            <a:off x="26449847" y="19362544"/>
            <a:ext cx="2712050" cy="38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11885A5-7B1A-47B0-83EB-10B1C23E4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36959" r="55797" b="5603"/>
          <a:stretch/>
        </p:blipFill>
        <p:spPr bwMode="auto">
          <a:xfrm>
            <a:off x="15472670" y="10377008"/>
            <a:ext cx="2261635" cy="20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09613C-3937-48C4-BCCC-A371A3083CCD}"/>
              </a:ext>
            </a:extLst>
          </p:cNvPr>
          <p:cNvSpPr txBox="1"/>
          <p:nvPr/>
        </p:nvSpPr>
        <p:spPr>
          <a:xfrm>
            <a:off x="13033825" y="14283125"/>
            <a:ext cx="2151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Tongue Mold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D9344-53C2-4231-A7AA-1BC73832E715}"/>
              </a:ext>
            </a:extLst>
          </p:cNvPr>
          <p:cNvSpPr txBox="1"/>
          <p:nvPr/>
        </p:nvSpPr>
        <p:spPr>
          <a:xfrm>
            <a:off x="15088866" y="12369215"/>
            <a:ext cx="326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Tongue Under </a:t>
            </a:r>
            <a:r>
              <a:rPr lang="en-US" sz="2000" dirty="0" err="1"/>
              <a:t>VELscope</a:t>
            </a:r>
            <a:endParaRPr lang="en-US" sz="2000" dirty="0"/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86B38ACE-62FF-446B-AF7A-D4E0945EC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1" t="50420" r="30015" b="26526"/>
          <a:stretch/>
        </p:blipFill>
        <p:spPr bwMode="auto">
          <a:xfrm>
            <a:off x="15304148" y="21516361"/>
            <a:ext cx="2366053" cy="18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8D2D220-78DE-4635-8305-A8598EDF5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41548" r="21392" b="22278"/>
          <a:stretch/>
        </p:blipFill>
        <p:spPr bwMode="auto">
          <a:xfrm>
            <a:off x="29481350" y="21827356"/>
            <a:ext cx="1960392" cy="142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 descr="Geographic tongue on dorsal tongue (a); same lesion with VELscope™... |  Download Scientific Diagram">
            <a:extLst>
              <a:ext uri="{FF2B5EF4-FFF2-40B4-BE49-F238E27FC236}">
                <a16:creationId xmlns:a16="http://schemas.microsoft.com/office/drawing/2014/main" id="{C6C78091-3186-4397-8B0F-424669F37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1" t="815" r="21776" b="67507"/>
          <a:stretch/>
        </p:blipFill>
        <p:spPr bwMode="auto">
          <a:xfrm>
            <a:off x="15489498" y="12774770"/>
            <a:ext cx="2244807" cy="14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9010D24-765D-4D65-A223-5FD06F9F765B}"/>
              </a:ext>
            </a:extLst>
          </p:cNvPr>
          <p:cNvSpPr txBox="1"/>
          <p:nvPr/>
        </p:nvSpPr>
        <p:spPr>
          <a:xfrm>
            <a:off x="15027960" y="14255884"/>
            <a:ext cx="334629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True Tongue Under </a:t>
            </a:r>
            <a:r>
              <a:rPr lang="en-US" sz="2000"/>
              <a:t>VELscope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31466-C62D-4B49-8434-5B3CC975D663}"/>
              </a:ext>
            </a:extLst>
          </p:cNvPr>
          <p:cNvSpPr txBox="1"/>
          <p:nvPr/>
        </p:nvSpPr>
        <p:spPr>
          <a:xfrm>
            <a:off x="33967960" y="11188837"/>
            <a:ext cx="963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Sample Evaluation Table</a:t>
            </a:r>
          </a:p>
        </p:txBody>
      </p:sp>
    </p:spTree>
    <p:extLst>
      <p:ext uri="{BB962C8B-B14F-4D97-AF65-F5344CB8AC3E}">
        <p14:creationId xmlns:p14="http://schemas.microsoft.com/office/powerpoint/2010/main" val="50793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</TotalTime>
  <Words>1003</Words>
  <Application>Microsoft Office PowerPoint</Application>
  <PresentationFormat>Custom</PresentationFormat>
  <Paragraphs>151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Lucida Fax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Davis</dc:creator>
  <cp:lastModifiedBy>Abby Dowse</cp:lastModifiedBy>
  <cp:revision>2</cp:revision>
  <dcterms:created xsi:type="dcterms:W3CDTF">2019-03-25T17:38:57Z</dcterms:created>
  <dcterms:modified xsi:type="dcterms:W3CDTF">2021-04-29T03:48:39Z</dcterms:modified>
</cp:coreProperties>
</file>