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58" r:id="rId4"/>
    <p:sldId id="259" r:id="rId5"/>
    <p:sldId id="260" r:id="rId6"/>
    <p:sldId id="266" r:id="rId7"/>
    <p:sldId id="281" r:id="rId8"/>
    <p:sldId id="290" r:id="rId9"/>
    <p:sldId id="287" r:id="rId10"/>
    <p:sldId id="288" r:id="rId11"/>
    <p:sldId id="291" r:id="rId12"/>
    <p:sldId id="289" r:id="rId13"/>
    <p:sldId id="285" r:id="rId14"/>
    <p:sldId id="286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BE347-4CAA-514A-9DE3-9BC166E2EA75}" type="datetimeFigureOut">
              <a:rPr lang="en-US" smtClean="0"/>
              <a:t>4/12/14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110F5-9598-994C-8A90-18DC986FF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6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Examples of </a:t>
            </a:r>
            <a:r>
              <a:rPr lang="en-US" dirty="0" smtClean="0">
                <a:latin typeface="Open Sans"/>
                <a:cs typeface="Open Sans"/>
              </a:rPr>
              <a:t>Shrinkage, </a:t>
            </a:r>
            <a:r>
              <a:rPr lang="en-US" dirty="0" err="1" smtClean="0">
                <a:latin typeface="Open Sans"/>
                <a:cs typeface="Open Sans"/>
              </a:rPr>
              <a:t>misruns</a:t>
            </a:r>
            <a:r>
              <a:rPr lang="en-US" dirty="0" smtClean="0">
                <a:latin typeface="Open Sans"/>
                <a:cs typeface="Open Sans"/>
              </a:rPr>
              <a:t>, </a:t>
            </a:r>
            <a:r>
              <a:rPr lang="en-US" dirty="0" err="1" smtClean="0">
                <a:latin typeface="Open Sans"/>
                <a:cs typeface="Open Sans"/>
              </a:rPr>
              <a:t>coldshuts</a:t>
            </a:r>
            <a:r>
              <a:rPr lang="en-US" dirty="0" smtClean="0">
                <a:latin typeface="Open Sans"/>
                <a:cs typeface="Open Sans"/>
              </a:rPr>
              <a:t>, inclusions, parting 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0F5-9598-994C-8A90-18DC986FF4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0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Segway</a:t>
            </a:r>
            <a:r>
              <a:rPr lang="en-US" baseline="0" dirty="0" smtClean="0"/>
              <a:t> with ways to avoid these problems..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110F5-9598-994C-8A90-18DC986FF4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1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61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7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4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5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5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8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4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8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79241-B94E-5E45-9E27-3677480FB304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5C4DD-A17D-6C4E-8CBD-A65C466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1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97501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Helvetica"/>
                <a:cs typeface="Helvetica"/>
              </a:rPr>
              <a:t>Aluminum Casting</a:t>
            </a:r>
            <a:endParaRPr lang="en-US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96066"/>
            <a:ext cx="6400800" cy="1752600"/>
          </a:xfrm>
        </p:spPr>
        <p:txBody>
          <a:bodyPr/>
          <a:lstStyle/>
          <a:p>
            <a:r>
              <a:rPr lang="en-US" dirty="0" smtClean="0"/>
              <a:t>April 12, 2014</a:t>
            </a:r>
            <a:endParaRPr lang="en-US" dirty="0"/>
          </a:p>
        </p:txBody>
      </p:sp>
      <p:pic>
        <p:nvPicPr>
          <p:cNvPr id="4" name="Picture 3" descr="fabshop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299589"/>
            <a:ext cx="5676900" cy="180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3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550"/>
            <a:ext cx="4031633" cy="3514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172" y="3087484"/>
            <a:ext cx="3975874" cy="2981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" y="0"/>
            <a:ext cx="5430616" cy="1607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525" y="0"/>
            <a:ext cx="3330867" cy="25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2215968"/>
            <a:ext cx="8420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Helvetica"/>
                <a:cs typeface="Helvetica"/>
              </a:rPr>
              <a:t>How do we work around these problems?</a:t>
            </a:r>
            <a:endParaRPr lang="en-US" sz="48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9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Quality Control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Pouring </a:t>
            </a:r>
            <a:r>
              <a:rPr lang="en-US" dirty="0" smtClean="0">
                <a:latin typeface="Helvetica"/>
                <a:cs typeface="Helvetica"/>
              </a:rPr>
              <a:t>Variations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Gravity</a:t>
            </a:r>
            <a:endParaRPr lang="en-US" dirty="0">
              <a:latin typeface="Open Sans"/>
              <a:cs typeface="Open Sans"/>
            </a:endParaRPr>
          </a:p>
          <a:p>
            <a:pPr lvl="1"/>
            <a:r>
              <a:rPr lang="en-US" dirty="0" smtClean="0">
                <a:latin typeface="Open Sans"/>
                <a:cs typeface="Open Sans"/>
              </a:rPr>
              <a:t>Vacuum</a:t>
            </a:r>
            <a:endParaRPr lang="en-US" dirty="0">
              <a:latin typeface="Open Sans"/>
              <a:cs typeface="Open Sans"/>
            </a:endParaRPr>
          </a:p>
          <a:p>
            <a:pPr lvl="1"/>
            <a:r>
              <a:rPr lang="en-US" dirty="0">
                <a:latin typeface="Open Sans"/>
                <a:cs typeface="Open Sans"/>
              </a:rPr>
              <a:t>Low-</a:t>
            </a:r>
            <a:r>
              <a:rPr lang="en-US" dirty="0" smtClean="0">
                <a:latin typeface="Open Sans"/>
                <a:cs typeface="Open Sans"/>
              </a:rPr>
              <a:t>pressure</a:t>
            </a:r>
          </a:p>
          <a:p>
            <a:r>
              <a:rPr lang="en-US" dirty="0" smtClean="0">
                <a:latin typeface="Open Sans"/>
                <a:cs typeface="Open Sans"/>
              </a:rPr>
              <a:t>Gating system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Risers &amp; </a:t>
            </a:r>
            <a:r>
              <a:rPr lang="en-US" dirty="0" err="1" smtClean="0">
                <a:latin typeface="Open Sans"/>
                <a:cs typeface="Open Sans"/>
              </a:rPr>
              <a:t>sprues</a:t>
            </a:r>
            <a:endParaRPr lang="en-US" dirty="0">
              <a:latin typeface="Open Sans"/>
              <a:cs typeface="Open Sans"/>
            </a:endParaRPr>
          </a:p>
          <a:p>
            <a:pPr lvl="1"/>
            <a:r>
              <a:rPr lang="en-US" dirty="0" smtClean="0">
                <a:latin typeface="Open Sans"/>
                <a:cs typeface="Open Sans"/>
              </a:rPr>
              <a:t>Runners &amp; wells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Gates &amp; chokes</a:t>
            </a:r>
            <a:endParaRPr lang="en-US" dirty="0">
              <a:latin typeface="Open Sans"/>
              <a:cs typeface="Open Sans"/>
            </a:endParaRPr>
          </a:p>
          <a:p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760" y="2532677"/>
            <a:ext cx="4006027" cy="31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Casting Variations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1821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Open Sans"/>
                <a:cs typeface="Open Sans"/>
              </a:rPr>
              <a:t>Expendable molds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Sand/Shell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Plaster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Investment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Evaporative</a:t>
            </a:r>
            <a:endParaRPr lang="en-US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563" y="2749609"/>
            <a:ext cx="4703180" cy="2928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563" y="2749609"/>
            <a:ext cx="4542964" cy="3030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39" y="2609353"/>
            <a:ext cx="5249461" cy="3170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39" y="2390599"/>
            <a:ext cx="4285504" cy="3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Casting Variations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Open Sans"/>
                <a:cs typeface="Open Sans"/>
              </a:rPr>
              <a:t>Non-expendable molds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Permanent mold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Die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Centrifugal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Continuous</a:t>
            </a:r>
          </a:p>
          <a:p>
            <a:pPr lvl="1"/>
            <a:endParaRPr lang="en-US" dirty="0" smtClean="0">
              <a:latin typeface="Open Sans"/>
              <a:cs typeface="Open Sans"/>
            </a:endParaRPr>
          </a:p>
          <a:p>
            <a:pPr lvl="1"/>
            <a:endParaRPr lang="en-US" dirty="0" smtClean="0">
              <a:latin typeface="Open Sans"/>
              <a:cs typeface="Open Sans"/>
            </a:endParaRPr>
          </a:p>
          <a:p>
            <a:endParaRPr lang="en-US" dirty="0">
              <a:latin typeface="Open Sans"/>
              <a:cs typeface="Open Sans"/>
            </a:endParaRPr>
          </a:p>
          <a:p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27" y="2564478"/>
            <a:ext cx="3649749" cy="3561685"/>
          </a:xfrm>
          <a:prstGeom prst="rect">
            <a:avLst/>
          </a:prstGeom>
        </p:spPr>
      </p:pic>
      <p:pic>
        <p:nvPicPr>
          <p:cNvPr id="7" name="Picture 6" descr="Screen Shot 2014-04-11 at 9.56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4" y="2754921"/>
            <a:ext cx="4338776" cy="3262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364" y="2830652"/>
            <a:ext cx="4494666" cy="2497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364" y="2742593"/>
            <a:ext cx="4532937" cy="36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Plaster mold build time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099" y="2440692"/>
            <a:ext cx="4542964" cy="3030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80" y="2031999"/>
            <a:ext cx="2568241" cy="38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Agenda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Open Sans"/>
                <a:cs typeface="Open Sans"/>
              </a:rPr>
              <a:t>Overview of </a:t>
            </a:r>
            <a:r>
              <a:rPr lang="en-US" dirty="0">
                <a:latin typeface="Open Sans"/>
                <a:cs typeface="Open Sans"/>
              </a:rPr>
              <a:t>c</a:t>
            </a:r>
            <a:r>
              <a:rPr lang="en-US" dirty="0" smtClean="0">
                <a:latin typeface="Open Sans"/>
                <a:cs typeface="Open Sans"/>
              </a:rPr>
              <a:t>asting </a:t>
            </a:r>
            <a:r>
              <a:rPr lang="en-US" dirty="0">
                <a:latin typeface="Open Sans"/>
                <a:cs typeface="Open Sans"/>
              </a:rPr>
              <a:t>t</a:t>
            </a:r>
            <a:r>
              <a:rPr lang="en-US" dirty="0" smtClean="0">
                <a:latin typeface="Open Sans"/>
                <a:cs typeface="Open Sans"/>
              </a:rPr>
              <a:t>echniques</a:t>
            </a:r>
          </a:p>
          <a:p>
            <a:endParaRPr lang="en-US" dirty="0" smtClean="0">
              <a:latin typeface="Open Sans"/>
              <a:cs typeface="Open Sans"/>
            </a:endParaRPr>
          </a:p>
          <a:p>
            <a:r>
              <a:rPr lang="en-US" dirty="0" smtClean="0">
                <a:latin typeface="Open Sans"/>
                <a:cs typeface="Open Sans"/>
              </a:rPr>
              <a:t>Blue foam mold build time</a:t>
            </a:r>
          </a:p>
          <a:p>
            <a:endParaRPr lang="en-US" dirty="0">
              <a:latin typeface="Open Sans"/>
              <a:cs typeface="Open Sans"/>
            </a:endParaRPr>
          </a:p>
          <a:p>
            <a:r>
              <a:rPr lang="en-US" dirty="0" smtClean="0">
                <a:latin typeface="Open Sans"/>
                <a:cs typeface="Open Sans"/>
              </a:rPr>
              <a:t>Aluminum pouring</a:t>
            </a:r>
          </a:p>
          <a:p>
            <a:endParaRPr lang="en-US" dirty="0" smtClean="0">
              <a:latin typeface="Open Sans"/>
              <a:cs typeface="Open Sans"/>
            </a:endParaRPr>
          </a:p>
          <a:p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3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2643084"/>
            <a:ext cx="8420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Helvetica"/>
                <a:cs typeface="Helvetica"/>
              </a:rPr>
              <a:t>What is metal casting?</a:t>
            </a:r>
            <a:endParaRPr lang="en-US" sz="48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0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What is metal casting?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Open Sans"/>
                <a:cs typeface="Open Sans"/>
              </a:rPr>
              <a:t>Process of pouring molten metal into a pre-formed mold</a:t>
            </a:r>
          </a:p>
          <a:p>
            <a:pPr marL="0" indent="0">
              <a:buNone/>
            </a:pPr>
            <a:endParaRPr lang="en-US" dirty="0" smtClean="0">
              <a:latin typeface="Open Sans"/>
              <a:cs typeface="Open Sans"/>
            </a:endParaRPr>
          </a:p>
          <a:p>
            <a:r>
              <a:rPr lang="en-US" dirty="0" smtClean="0">
                <a:latin typeface="Open Sans"/>
                <a:cs typeface="Open Sans"/>
              </a:rPr>
              <a:t>Allows the creation of unique geometries with little machining</a:t>
            </a:r>
          </a:p>
          <a:p>
            <a:endParaRPr lang="en-US" dirty="0">
              <a:latin typeface="Open Sans"/>
              <a:cs typeface="Open Sans"/>
            </a:endParaRPr>
          </a:p>
          <a:p>
            <a:r>
              <a:rPr lang="en-US" dirty="0" smtClean="0">
                <a:latin typeface="Open Sans"/>
                <a:cs typeface="Open Sans"/>
              </a:rPr>
              <a:t>Applied correctly, it can greatly simplify the process of fabricating metal components</a:t>
            </a:r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3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4" y="93972"/>
            <a:ext cx="4048863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32" y="0"/>
            <a:ext cx="4110660" cy="3583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9" y="3370572"/>
            <a:ext cx="3050728" cy="3048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155" y="4001388"/>
            <a:ext cx="1295400" cy="204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042" y="3583737"/>
            <a:ext cx="2835179" cy="28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2215968"/>
            <a:ext cx="8420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Helvetica"/>
                <a:cs typeface="Helvetica"/>
              </a:rPr>
              <a:t>How does the casting process work?</a:t>
            </a:r>
            <a:endParaRPr lang="en-US" sz="48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6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11 at 9.5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" y="0"/>
            <a:ext cx="4101668" cy="3314972"/>
          </a:xfrm>
          <a:prstGeom prst="rect">
            <a:avLst/>
          </a:prstGeom>
        </p:spPr>
      </p:pic>
      <p:pic>
        <p:nvPicPr>
          <p:cNvPr id="4" name="Picture 3" descr="Screen Shot 2014-04-11 at 9.5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33" y="0"/>
            <a:ext cx="3466767" cy="2723559"/>
          </a:xfrm>
          <a:prstGeom prst="rect">
            <a:avLst/>
          </a:prstGeom>
        </p:spPr>
      </p:pic>
      <p:pic>
        <p:nvPicPr>
          <p:cNvPr id="5" name="Picture 4" descr="Screen Shot 2014-04-11 at 9.56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48" y="3393822"/>
            <a:ext cx="3391152" cy="3464178"/>
          </a:xfrm>
          <a:prstGeom prst="rect">
            <a:avLst/>
          </a:prstGeom>
        </p:spPr>
      </p:pic>
      <p:pic>
        <p:nvPicPr>
          <p:cNvPr id="6" name="Picture 5" descr="Screen Shot 2014-04-11 at 9.56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241"/>
            <a:ext cx="4338776" cy="326275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704720" y="1184691"/>
            <a:ext cx="822960" cy="504687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4704721" y="4494480"/>
            <a:ext cx="822960" cy="504687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6198740" y="2948267"/>
            <a:ext cx="601966" cy="28914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8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544" y="2215968"/>
            <a:ext cx="8420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Helvetica"/>
                <a:cs typeface="Helvetica"/>
              </a:rPr>
              <a:t>When should casting be used?</a:t>
            </a:r>
            <a:endParaRPr lang="en-US" sz="4800" b="1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9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Applicability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723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Open Sans"/>
                <a:cs typeface="Open Sans"/>
              </a:rPr>
              <a:t>Advantages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Easier to create complex shapes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Scalable: backyard to industry</a:t>
            </a:r>
          </a:p>
          <a:p>
            <a:pPr lvl="1"/>
            <a:r>
              <a:rPr lang="en-US" dirty="0">
                <a:latin typeface="Open Sans"/>
                <a:cs typeface="Open Sans"/>
              </a:rPr>
              <a:t>Possibility of rapid bulk </a:t>
            </a:r>
            <a:r>
              <a:rPr lang="en-US" dirty="0" smtClean="0">
                <a:latin typeface="Open Sans"/>
                <a:cs typeface="Open Sans"/>
              </a:rPr>
              <a:t>manufacturing</a:t>
            </a:r>
            <a:endParaRPr lang="en-US" dirty="0">
              <a:latin typeface="Open Sans"/>
              <a:cs typeface="Open Sans"/>
            </a:endParaRPr>
          </a:p>
          <a:p>
            <a:r>
              <a:rPr lang="en-US" dirty="0" smtClean="0">
                <a:latin typeface="Open Sans"/>
                <a:cs typeface="Open Sans"/>
              </a:rPr>
              <a:t>Disadvantages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Safety considerations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Structural integrity</a:t>
            </a:r>
          </a:p>
          <a:p>
            <a:pPr lvl="1"/>
            <a:r>
              <a:rPr lang="en-US" dirty="0" smtClean="0">
                <a:latin typeface="Open Sans"/>
                <a:cs typeface="Open Sans"/>
              </a:rPr>
              <a:t>Shrinkage, </a:t>
            </a:r>
            <a:r>
              <a:rPr lang="en-US" dirty="0" err="1">
                <a:latin typeface="Open Sans"/>
                <a:cs typeface="Open Sans"/>
              </a:rPr>
              <a:t>m</a:t>
            </a:r>
            <a:r>
              <a:rPr lang="en-US" dirty="0" err="1" smtClean="0">
                <a:latin typeface="Open Sans"/>
                <a:cs typeface="Open Sans"/>
              </a:rPr>
              <a:t>isruns</a:t>
            </a:r>
            <a:r>
              <a:rPr lang="en-US" dirty="0" smtClean="0">
                <a:latin typeface="Open Sans"/>
                <a:cs typeface="Open Sans"/>
              </a:rPr>
              <a:t>, </a:t>
            </a:r>
            <a:r>
              <a:rPr lang="en-US" dirty="0" err="1" smtClean="0">
                <a:latin typeface="Open Sans"/>
                <a:cs typeface="Open Sans"/>
              </a:rPr>
              <a:t>coldshuts</a:t>
            </a:r>
            <a:r>
              <a:rPr lang="en-US" dirty="0" smtClean="0">
                <a:latin typeface="Open Sans"/>
                <a:cs typeface="Open Sans"/>
              </a:rPr>
              <a:t>, inclusions, parting line</a:t>
            </a:r>
          </a:p>
          <a:p>
            <a:pPr lvl="1"/>
            <a:endParaRPr lang="en-US" dirty="0">
              <a:latin typeface="Open Sans"/>
              <a:cs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6392" y="0"/>
            <a:ext cx="437608" cy="6418916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18916"/>
            <a:ext cx="9144000" cy="439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946</TotalTime>
  <Words>182</Words>
  <Application>Microsoft Macintosh PowerPoint</Application>
  <PresentationFormat>On-screen Show (4:3)</PresentationFormat>
  <Paragraphs>55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Aluminum Casting</vt:lpstr>
      <vt:lpstr>Agenda</vt:lpstr>
      <vt:lpstr>PowerPoint Presentation</vt:lpstr>
      <vt:lpstr>What is metal casting?</vt:lpstr>
      <vt:lpstr>PowerPoint Presentation</vt:lpstr>
      <vt:lpstr>PowerPoint Presentation</vt:lpstr>
      <vt:lpstr>PowerPoint Presentation</vt:lpstr>
      <vt:lpstr>PowerPoint Presentation</vt:lpstr>
      <vt:lpstr>Applicability</vt:lpstr>
      <vt:lpstr>PowerPoint Presentation</vt:lpstr>
      <vt:lpstr>PowerPoint Presentation</vt:lpstr>
      <vt:lpstr>Quality Control</vt:lpstr>
      <vt:lpstr>Casting Variations</vt:lpstr>
      <vt:lpstr>Casting Variations</vt:lpstr>
      <vt:lpstr>Plaster mold build time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Arduino Prototyping</dc:title>
  <dc:creator>Yao Adrian</dc:creator>
  <cp:lastModifiedBy>Thor Walker</cp:lastModifiedBy>
  <cp:revision>64</cp:revision>
  <dcterms:created xsi:type="dcterms:W3CDTF">2014-02-22T17:26:47Z</dcterms:created>
  <dcterms:modified xsi:type="dcterms:W3CDTF">2014-04-12T16:56:08Z</dcterms:modified>
</cp:coreProperties>
</file>