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7" r:id="rId5"/>
    <p:sldId id="293" r:id="rId6"/>
    <p:sldId id="268" r:id="rId7"/>
    <p:sldId id="269" r:id="rId8"/>
    <p:sldId id="270" r:id="rId9"/>
    <p:sldId id="271" r:id="rId10"/>
    <p:sldId id="272" r:id="rId11"/>
    <p:sldId id="273" r:id="rId12"/>
    <p:sldId id="352" r:id="rId13"/>
    <p:sldId id="274" r:id="rId14"/>
    <p:sldId id="275" r:id="rId15"/>
    <p:sldId id="276" r:id="rId16"/>
    <p:sldId id="277" r:id="rId17"/>
    <p:sldId id="279" r:id="rId18"/>
    <p:sldId id="353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94" r:id="rId27"/>
    <p:sldId id="286" r:id="rId28"/>
    <p:sldId id="291" r:id="rId29"/>
    <p:sldId id="288" r:id="rId30"/>
    <p:sldId id="292" r:id="rId31"/>
    <p:sldId id="289" r:id="rId32"/>
    <p:sldId id="295" r:id="rId33"/>
    <p:sldId id="296" r:id="rId34"/>
    <p:sldId id="297" r:id="rId35"/>
    <p:sldId id="298" r:id="rId36"/>
    <p:sldId id="301" r:id="rId37"/>
    <p:sldId id="300" r:id="rId38"/>
    <p:sldId id="299" r:id="rId39"/>
    <p:sldId id="302" r:id="rId40"/>
    <p:sldId id="304" r:id="rId41"/>
    <p:sldId id="303" r:id="rId42"/>
    <p:sldId id="305" r:id="rId43"/>
    <p:sldId id="306" r:id="rId44"/>
    <p:sldId id="307" r:id="rId45"/>
    <p:sldId id="326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4" r:id="rId60"/>
    <p:sldId id="321" r:id="rId61"/>
    <p:sldId id="323" r:id="rId62"/>
    <p:sldId id="327" r:id="rId63"/>
    <p:sldId id="325" r:id="rId64"/>
    <p:sldId id="328" r:id="rId65"/>
    <p:sldId id="330" r:id="rId66"/>
    <p:sldId id="329" r:id="rId67"/>
    <p:sldId id="332" r:id="rId68"/>
    <p:sldId id="333" r:id="rId69"/>
    <p:sldId id="334" r:id="rId70"/>
    <p:sldId id="335" r:id="rId71"/>
    <p:sldId id="336" r:id="rId72"/>
    <p:sldId id="338" r:id="rId73"/>
    <p:sldId id="337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8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1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9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8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6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5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6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426C-330D-E941-8330-1A559652BC32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79FE2-CD33-AD45-BC05-F04F2B14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6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5.gif"/><Relationship Id="rId4" Type="http://schemas.openxmlformats.org/officeDocument/2006/relationships/video" Target="../media/media5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8.png"/><Relationship Id="rId1" Type="http://schemas.microsoft.com/office/2007/relationships/media" Target="../media/media6.gif"/><Relationship Id="rId2" Type="http://schemas.openxmlformats.org/officeDocument/2006/relationships/video" Target="../media/media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5.png"/><Relationship Id="rId1" Type="http://schemas.microsoft.com/office/2007/relationships/media" Target="../media/media7.gif"/><Relationship Id="rId2" Type="http://schemas.openxmlformats.org/officeDocument/2006/relationships/video" Target="../media/media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2975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/>
                </a:solidFill>
                <a:latin typeface="Helvetica"/>
                <a:cs typeface="Helvetica"/>
              </a:rPr>
              <a:t>Crash Course in Mechatronics</a:t>
            </a:r>
            <a:endParaRPr lang="en-US" sz="4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499606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Mar. 22, 2014</a:t>
            </a:r>
            <a:endParaRPr lang="en-US" dirty="0"/>
          </a:p>
        </p:txBody>
      </p:sp>
      <p:pic>
        <p:nvPicPr>
          <p:cNvPr id="6" name="Picture 5" descr="fabshop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99589"/>
            <a:ext cx="5676900" cy="180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8" y="-350560"/>
            <a:ext cx="4063611" cy="3195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4" y="2652558"/>
            <a:ext cx="5986487" cy="3546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762" r="23343"/>
          <a:stretch/>
        </p:blipFill>
        <p:spPr>
          <a:xfrm>
            <a:off x="5890596" y="93788"/>
            <a:ext cx="2643802" cy="34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" y="1693279"/>
            <a:ext cx="8604433" cy="329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598602">
            <a:off x="4112198" y="1182877"/>
            <a:ext cx="4895275" cy="4208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DC Brushless Motor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Higher torque (vs. brush)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Increased reliability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Longevity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Reduced noise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Efficiency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Cost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controller or driver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Maintenance-free operation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speeds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intensity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torque required</a:t>
            </a:r>
          </a:p>
        </p:txBody>
      </p:sp>
    </p:spTree>
    <p:extLst>
      <p:ext uri="{BB962C8B-B14F-4D97-AF65-F5344CB8AC3E}">
        <p14:creationId xmlns:p14="http://schemas.microsoft.com/office/powerpoint/2010/main" val="344251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65"/>
            <a:ext cx="2848531" cy="284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" y="3236631"/>
            <a:ext cx="2802362" cy="2101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650" y="4115349"/>
            <a:ext cx="2306113" cy="216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382" y="3825718"/>
            <a:ext cx="3298631" cy="2473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179" y="61734"/>
            <a:ext cx="508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9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0982">
            <a:off x="2848821" y="1270373"/>
            <a:ext cx="7108815" cy="4739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Stepper Motor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positional accuracy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torque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Energy inefficient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Open loop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stepper motor driver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Positional accuracy required (CNC applications)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Low to medium speeds</a:t>
            </a:r>
          </a:p>
        </p:txBody>
      </p:sp>
    </p:spTree>
    <p:extLst>
      <p:ext uri="{BB962C8B-B14F-4D97-AF65-F5344CB8AC3E}">
        <p14:creationId xmlns:p14="http://schemas.microsoft.com/office/powerpoint/2010/main" val="72777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6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79" y="0"/>
            <a:ext cx="3094470" cy="362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302" y="2453436"/>
            <a:ext cx="54864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8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Servo Motor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positional accuracy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Closed loop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holding torque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Limited degree of rotation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Open loop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Positional accuracy required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Only need limited degree of motion (latches, shutters, etc.)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031" y="749437"/>
            <a:ext cx="4273883" cy="50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3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0993" y="2041682"/>
            <a:ext cx="2566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Mechatronics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3105" y="2795674"/>
            <a:ext cx="7549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A design process that includes a combination of </a:t>
            </a:r>
            <a:r>
              <a:rPr lang="en-US" sz="2000" b="1" dirty="0" smtClean="0">
                <a:solidFill>
                  <a:schemeClr val="tx2"/>
                </a:solidFill>
              </a:rPr>
              <a:t>mechanical </a:t>
            </a:r>
            <a:r>
              <a:rPr lang="en-US" sz="2000" dirty="0" smtClean="0">
                <a:solidFill>
                  <a:schemeClr val="tx2"/>
                </a:solidFill>
              </a:rPr>
              <a:t>engineering, </a:t>
            </a:r>
            <a:r>
              <a:rPr lang="en-US" sz="2000" b="1" dirty="0" smtClean="0">
                <a:solidFill>
                  <a:schemeClr val="tx2"/>
                </a:solidFill>
              </a:rPr>
              <a:t>electrical </a:t>
            </a:r>
            <a:r>
              <a:rPr lang="en-US" sz="2000" dirty="0" smtClean="0">
                <a:solidFill>
                  <a:schemeClr val="tx2"/>
                </a:solidFill>
              </a:rPr>
              <a:t>engineering, </a:t>
            </a:r>
            <a:r>
              <a:rPr lang="en-US" sz="2000" b="1" dirty="0" smtClean="0">
                <a:solidFill>
                  <a:schemeClr val="tx2"/>
                </a:solidFill>
              </a:rPr>
              <a:t>telecommunications </a:t>
            </a:r>
            <a:r>
              <a:rPr lang="en-US" sz="2000" dirty="0" smtClean="0">
                <a:solidFill>
                  <a:schemeClr val="tx2"/>
                </a:solidFill>
              </a:rPr>
              <a:t>engineering, </a:t>
            </a:r>
            <a:r>
              <a:rPr lang="en-US" sz="2000" b="1" dirty="0" smtClean="0">
                <a:solidFill>
                  <a:schemeClr val="tx2"/>
                </a:solidFill>
              </a:rPr>
              <a:t>control </a:t>
            </a:r>
            <a:r>
              <a:rPr lang="en-US" sz="2000" dirty="0" smtClean="0">
                <a:solidFill>
                  <a:schemeClr val="tx2"/>
                </a:solidFill>
              </a:rPr>
              <a:t>engineering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b="1" dirty="0" smtClean="0">
                <a:solidFill>
                  <a:schemeClr val="tx2"/>
                </a:solidFill>
              </a:rPr>
              <a:t>computer </a:t>
            </a:r>
            <a:r>
              <a:rPr lang="en-US" sz="2000" dirty="0" smtClean="0">
                <a:solidFill>
                  <a:schemeClr val="tx2"/>
                </a:solidFill>
              </a:rPr>
              <a:t>engineering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3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5" y="134106"/>
            <a:ext cx="8043721" cy="3120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5" y="3297952"/>
            <a:ext cx="8043721" cy="31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Brushless Servo Motor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967" y="1728545"/>
            <a:ext cx="4518595" cy="45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2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2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8" y="494871"/>
            <a:ext cx="3053942" cy="2298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56" y="261287"/>
            <a:ext cx="2945010" cy="2531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2663"/>
            <a:ext cx="4674380" cy="3116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884" y="3026546"/>
            <a:ext cx="2691241" cy="31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9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9BBB59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9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Lead Screw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7083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Large load carrying capacity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Simple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Precise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Large mechanical advantage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degree of friction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Inefficient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Backlash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Positional accuracy required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Motion is slow to medium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Z-axis motion is common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6" name="220px-GearBoxRotLinScrew.gif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476792" y="1861117"/>
            <a:ext cx="5552993" cy="22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8" y="895734"/>
            <a:ext cx="7001213" cy="41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ack and pin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9322" y="1578630"/>
            <a:ext cx="5499026" cy="354286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Rack and Pinion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Less backlash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Less efficient mechanical advantage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Quick linear action with large displacement</a:t>
            </a:r>
          </a:p>
          <a:p>
            <a:endParaRPr lang="en-US" sz="16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328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82" y="0"/>
            <a:ext cx="4395910" cy="3296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5" y="122035"/>
            <a:ext cx="3893270" cy="3414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950" y="3194293"/>
            <a:ext cx="4734064" cy="3154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5" y="3812655"/>
            <a:ext cx="3690739" cy="22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Cam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positional accuracy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Fast action as long as follower can return to position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Limited range of motion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Positional accuracy required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Only need limited degree of motion</a:t>
            </a:r>
          </a:p>
        </p:txBody>
      </p:sp>
      <p:pic>
        <p:nvPicPr>
          <p:cNvPr id="3" name="Cam-disc-3_3D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0793" y="273050"/>
            <a:ext cx="2636562" cy="56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9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3" y="2817768"/>
            <a:ext cx="5150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Why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105" y="3465930"/>
            <a:ext cx="754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To design simpler devices to perform more complex roles and varied functions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4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86" y="802235"/>
            <a:ext cx="4611156" cy="47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9BBB59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14" y="624446"/>
            <a:ext cx="5222658" cy="52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0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422400"/>
            <a:ext cx="5740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1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Hydraulic Cylinder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Heavy duty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Efficient and consistent work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Easy to spot leakage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Works in hot environments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Hydraulic fluid is very corrosive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Needs heavy duty structure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Needs pump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Extremely high loads are required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99" y="2090768"/>
            <a:ext cx="4472854" cy="25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66" y="2914671"/>
            <a:ext cx="4672326" cy="350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8" y="242409"/>
            <a:ext cx="6052020" cy="25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5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7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ppelwirkender_Zylinder_Funktionsprinzie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28" y="542643"/>
            <a:ext cx="3695714" cy="1988455"/>
          </a:xfrm>
          <a:prstGeom prst="rect">
            <a:avLst/>
          </a:prstGeom>
        </p:spPr>
      </p:pic>
      <p:pic>
        <p:nvPicPr>
          <p:cNvPr id="6" name="Pneumatic_cylinder_(animation)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018" y="3316086"/>
            <a:ext cx="6350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47815">
            <a:off x="3691633" y="986117"/>
            <a:ext cx="6124635" cy="48997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Hydraulic Cylinder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Clean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Leakage is not damaging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Lower forces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compressor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Support suspension (gas shocks)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Fast acting linear motion</a:t>
            </a:r>
          </a:p>
        </p:txBody>
      </p:sp>
    </p:spTree>
    <p:extLst>
      <p:ext uri="{BB962C8B-B14F-4D97-AF65-F5344CB8AC3E}">
        <p14:creationId xmlns:p14="http://schemas.microsoft.com/office/powerpoint/2010/main" val="409283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0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2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66" y="796589"/>
            <a:ext cx="6124604" cy="46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4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43" y="3186602"/>
            <a:ext cx="47625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223" y="116127"/>
            <a:ext cx="53975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2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546" y="1294368"/>
            <a:ext cx="549910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Solenoid Actuator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Quick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Simple to control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Limited range of motion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Binary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Binary state (latch on/off)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Fast acting</a:t>
            </a:r>
          </a:p>
        </p:txBody>
      </p:sp>
    </p:spTree>
    <p:extLst>
      <p:ext uri="{BB962C8B-B14F-4D97-AF65-F5344CB8AC3E}">
        <p14:creationId xmlns:p14="http://schemas.microsoft.com/office/powerpoint/2010/main" val="389137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8" y="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83" y="88191"/>
            <a:ext cx="4023209" cy="5199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15" y="3624674"/>
            <a:ext cx="2636076" cy="27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5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1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1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Mechanical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192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7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9BBB59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3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4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706" y="978927"/>
            <a:ext cx="5060440" cy="4917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Gears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Very robust and reliable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Precise</a:t>
            </a:r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Loud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to be close to motor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to be parallel with motor axle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When motion axle is close to motor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reliable system</a:t>
            </a:r>
          </a:p>
        </p:txBody>
      </p:sp>
    </p:spTree>
    <p:extLst>
      <p:ext uri="{BB962C8B-B14F-4D97-AF65-F5344CB8AC3E}">
        <p14:creationId xmlns:p14="http://schemas.microsoft.com/office/powerpoint/2010/main" val="410305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0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5" y="1281218"/>
            <a:ext cx="4923718" cy="3692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Pulley System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Quiet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Does not need to be parallel with or close to motor axle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Slippage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Flexibility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Breakage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When rotational accuracy is not required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000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3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Belt Drive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Quiet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Does not need to be parallel with or close to motor axle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Precise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Breakage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When rotational accuracy is required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Long range transmission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54" y="846639"/>
            <a:ext cx="4427038" cy="44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0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Sprocket and Chain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Precise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Does not need to be close to motor axle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Will not slip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to be greased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Loud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When strong power transmission is required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Long range transmission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80856" y="1979544"/>
            <a:ext cx="5660468" cy="28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0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Friction Drive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2176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Simple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Quiet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to be parallel and close to motor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Slippage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When simple power transmission is required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Motion axle is next to motor axle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376" y="1852023"/>
            <a:ext cx="4161256" cy="32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ulley-syste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550" y="952890"/>
            <a:ext cx="6172537" cy="43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1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Mechanical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558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Power Transmission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Wheel and Axle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Gears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Pulleys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Belt Drive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Sprocket and Chain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Friction Drive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accent3"/>
                </a:solidFill>
              </a:rPr>
              <a:t>Bearings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Rotational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309" y="388043"/>
            <a:ext cx="755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Bearing: </a:t>
            </a:r>
            <a:r>
              <a:rPr lang="en-US" dirty="0" smtClean="0"/>
              <a:t>constrains relative motion and reduces friction between moving parts to only desired motion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90" y="1904939"/>
            <a:ext cx="3639006" cy="3639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8" y="2151874"/>
            <a:ext cx="3454499" cy="34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3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Electrical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Switches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626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54" y="2038375"/>
            <a:ext cx="4659414" cy="1347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52469" y="3670919"/>
            <a:ext cx="407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Single Pole Single Throw (SPST)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895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3" y="256905"/>
            <a:ext cx="2587826" cy="748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9341" y="123521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894" y="256905"/>
            <a:ext cx="2618392" cy="1256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6777" y="156083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SPDT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2" y="2209806"/>
            <a:ext cx="2618536" cy="211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0981" y="432880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DPST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894" y="2209806"/>
            <a:ext cx="2618536" cy="33326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56777" y="5532698"/>
            <a:ext cx="70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4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Relays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relay_001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79" y="857250"/>
            <a:ext cx="8416174" cy="47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0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Relays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2" y="771719"/>
            <a:ext cx="4771550" cy="477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8320" y="790501"/>
            <a:ext cx="196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Coil Relay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68320" y="1340512"/>
            <a:ext cx="29722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handle high currents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Reliable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Cannot switch as quickly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1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Relays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4" y="771719"/>
            <a:ext cx="4665612" cy="2652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" y="3351281"/>
            <a:ext cx="4827670" cy="2983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4220" y="767352"/>
            <a:ext cx="233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Magnetic Reed Relay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5609338" y="1365853"/>
            <a:ext cx="309705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switch on/off rapidly</a:t>
            </a:r>
          </a:p>
          <a:p>
            <a:endParaRPr lang="en-US" dirty="0"/>
          </a:p>
          <a:p>
            <a:r>
              <a:rPr lang="en-US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Cannot handle too high of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8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5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Relays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" y="1289649"/>
            <a:ext cx="5339455" cy="4333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1238" y="1136416"/>
            <a:ext cx="233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Solid State Relay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5609338" y="1771535"/>
            <a:ext cx="30970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switch on/off rapidly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Has wide variety of ranges for current ratings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3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Transistors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167" b="13625"/>
          <a:stretch/>
        </p:blipFill>
        <p:spPr>
          <a:xfrm>
            <a:off x="396894" y="1045113"/>
            <a:ext cx="3616146" cy="4422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08" y="1827191"/>
            <a:ext cx="3778487" cy="3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Electrical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Variable Resistors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586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Potentiometer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29" y="1314464"/>
            <a:ext cx="6616227" cy="38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0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Potentiometer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88" y="1271227"/>
            <a:ext cx="4378548" cy="43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8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4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Electrical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Voltage Regulators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47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Voltage Regulators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35" y="1100690"/>
            <a:ext cx="4750526" cy="4750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6641" y="1136416"/>
            <a:ext cx="29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Linear Voltage Regulator 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344742" y="1771535"/>
            <a:ext cx="30970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Easy to use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Inefficient (may need heat sinking)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9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Voltage Regulators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6641" y="1136416"/>
            <a:ext cx="29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Switching Voltage Regulator 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344742" y="1771535"/>
            <a:ext cx="309705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Efficiency</a:t>
            </a:r>
          </a:p>
          <a:p>
            <a:endParaRPr lang="en-US" dirty="0"/>
          </a:p>
          <a:p>
            <a:r>
              <a:rPr lang="en-US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Extra cost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4" y="1022428"/>
            <a:ext cx="4127301" cy="2447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8" y="3554335"/>
            <a:ext cx="3807582" cy="27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992" y="189658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Actuators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712878"/>
            <a:ext cx="754980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Rotational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DC Brush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DC Brushless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Stepper Motor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Servo Motor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Linear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Mechanical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Lead Screw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Rack and Pinion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Hydraulic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Pneumatic Pistons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Magnetic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3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992" y="366041"/>
            <a:ext cx="7558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Helvetica"/>
                <a:cs typeface="Helvetica"/>
              </a:rPr>
              <a:t>How to Build Using Mechatronics?</a:t>
            </a:r>
            <a:endParaRPr lang="en-US" sz="28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32" y="1322874"/>
            <a:ext cx="754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Mechanical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Actuators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Power Transmission</a:t>
            </a:r>
          </a:p>
          <a:p>
            <a:pPr lvl="1"/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 Electrical Aspect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Switches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Variable Resistors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Voltage Regulators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Other sensors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Understanding Digital Logic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7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52" y="2456183"/>
            <a:ext cx="771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Electrical Aspect</a:t>
            </a:r>
          </a:p>
          <a:p>
            <a:r>
              <a:rPr lang="en-US" sz="6000" b="1" dirty="0" smtClean="0">
                <a:solidFill>
                  <a:schemeClr val="tx2"/>
                </a:solidFill>
                <a:latin typeface="Helvetica"/>
                <a:cs typeface="Helvetica"/>
              </a:rPr>
              <a:t>Other sensors</a:t>
            </a:r>
            <a:endParaRPr lang="en-US" sz="6000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321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Helvetica"/>
                <a:cs typeface="Helvetica"/>
              </a:rPr>
              <a:t>Photoresistors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02" y="1415346"/>
            <a:ext cx="59817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Infrared Proximity Sensor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12" y="1116123"/>
            <a:ext cx="4727317" cy="47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1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Ultrasonic Distance Sensor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50" y="857333"/>
            <a:ext cx="5561583" cy="55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Flex Sensor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97" y="1051821"/>
            <a:ext cx="6859654" cy="51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894" y="402387"/>
            <a:ext cx="485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Hall Effect Sensor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571500"/>
            <a:ext cx="4305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DC Brush Motor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Low initial cost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High reliability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Simple control 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Life span at high intensity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Maintenance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When to use: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Need simple rotation in either one or two directions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Low to medium intensity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Don’t need positional accuracy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Don’t need high efficiency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0000">
            <a:off x="3662769" y="1511303"/>
            <a:ext cx="5080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2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1353</Words>
  <Application>Microsoft Macintosh PowerPoint</Application>
  <PresentationFormat>On-screen Show (4:3)</PresentationFormat>
  <Paragraphs>612</Paragraphs>
  <Slides>86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 Brush Motor</vt:lpstr>
      <vt:lpstr>PowerPoint Presentation</vt:lpstr>
      <vt:lpstr>PowerPoint Presentation</vt:lpstr>
      <vt:lpstr>PowerPoint Presentation</vt:lpstr>
      <vt:lpstr>DC Brushless Motor</vt:lpstr>
      <vt:lpstr>PowerPoint Presentation</vt:lpstr>
      <vt:lpstr>PowerPoint Presentation</vt:lpstr>
      <vt:lpstr>Stepper Motor</vt:lpstr>
      <vt:lpstr>PowerPoint Presentation</vt:lpstr>
      <vt:lpstr>PowerPoint Presentation</vt:lpstr>
      <vt:lpstr>Servo Motor</vt:lpstr>
      <vt:lpstr>PowerPoint Presentation</vt:lpstr>
      <vt:lpstr>Brushless Servo Motor</vt:lpstr>
      <vt:lpstr>PowerPoint Presentation</vt:lpstr>
      <vt:lpstr>PowerPoint Presentation</vt:lpstr>
      <vt:lpstr>PowerPoint Presentation</vt:lpstr>
      <vt:lpstr>Lead Screw</vt:lpstr>
      <vt:lpstr>PowerPoint Presentation</vt:lpstr>
      <vt:lpstr>Rack and Pinion</vt:lpstr>
      <vt:lpstr>PowerPoint Presentation</vt:lpstr>
      <vt:lpstr>Cam</vt:lpstr>
      <vt:lpstr>PowerPoint Presentation</vt:lpstr>
      <vt:lpstr>PowerPoint Presentation</vt:lpstr>
      <vt:lpstr>PowerPoint Presentation</vt:lpstr>
      <vt:lpstr>PowerPoint Presentation</vt:lpstr>
      <vt:lpstr>Hydraulic Cylinder</vt:lpstr>
      <vt:lpstr>PowerPoint Presentation</vt:lpstr>
      <vt:lpstr>PowerPoint Presentation</vt:lpstr>
      <vt:lpstr>PowerPoint Presentation</vt:lpstr>
      <vt:lpstr>Hydraulic Cylinder</vt:lpstr>
      <vt:lpstr>PowerPoint Presentation</vt:lpstr>
      <vt:lpstr>PowerPoint Presentation</vt:lpstr>
      <vt:lpstr>PowerPoint Presentation</vt:lpstr>
      <vt:lpstr>Solenoid Actuator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Gears</vt:lpstr>
      <vt:lpstr>PowerPoint Presentation</vt:lpstr>
      <vt:lpstr>Pulley System</vt:lpstr>
      <vt:lpstr>PowerPoint Presentation</vt:lpstr>
      <vt:lpstr>Belt Drive</vt:lpstr>
      <vt:lpstr>PowerPoint Presentation</vt:lpstr>
      <vt:lpstr>Sprocket and Chain</vt:lpstr>
      <vt:lpstr>PowerPoint Presentation</vt:lpstr>
      <vt:lpstr>Friction Drive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Yao Adrian</dc:creator>
  <cp:lastModifiedBy>Thor Walker</cp:lastModifiedBy>
  <cp:revision>127</cp:revision>
  <dcterms:created xsi:type="dcterms:W3CDTF">2014-03-22T03:46:15Z</dcterms:created>
  <dcterms:modified xsi:type="dcterms:W3CDTF">2014-03-24T22:20:44Z</dcterms:modified>
</cp:coreProperties>
</file>